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2"/>
  </p:notesMasterIdLst>
  <p:sldIdLst>
    <p:sldId id="287" r:id="rId3"/>
    <p:sldId id="327" r:id="rId4"/>
    <p:sldId id="321" r:id="rId5"/>
    <p:sldId id="319" r:id="rId6"/>
    <p:sldId id="353" r:id="rId7"/>
    <p:sldId id="315" r:id="rId8"/>
    <p:sldId id="314" r:id="rId9"/>
    <p:sldId id="316" r:id="rId10"/>
    <p:sldId id="317" r:id="rId11"/>
    <p:sldId id="322" r:id="rId12"/>
    <p:sldId id="323" r:id="rId13"/>
    <p:sldId id="310" r:id="rId14"/>
    <p:sldId id="352" r:id="rId15"/>
    <p:sldId id="308" r:id="rId16"/>
    <p:sldId id="258" r:id="rId17"/>
    <p:sldId id="307" r:id="rId18"/>
    <p:sldId id="324" r:id="rId19"/>
    <p:sldId id="325" r:id="rId20"/>
    <p:sldId id="326" r:id="rId21"/>
    <p:sldId id="347" r:id="rId22"/>
    <p:sldId id="345" r:id="rId23"/>
    <p:sldId id="348" r:id="rId24"/>
    <p:sldId id="349" r:id="rId25"/>
    <p:sldId id="350" r:id="rId26"/>
    <p:sldId id="351" r:id="rId27"/>
    <p:sldId id="342" r:id="rId28"/>
    <p:sldId id="318" r:id="rId29"/>
    <p:sldId id="340" r:id="rId30"/>
    <p:sldId id="261" r:id="rId31"/>
  </p:sldIdLst>
  <p:sldSz cx="18288000" cy="10287000"/>
  <p:notesSz cx="6761163" cy="9942513"/>
  <p:embeddedFontLst>
    <p:embeddedFont>
      <p:font typeface="Bahnschrift SemiBold SemiConden" panose="020B0604020202020204" charset="0"/>
      <p:bold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lear Sans Regular" panose="020B0604020202020204" charset="0"/>
      <p:regular r:id="rId40"/>
    </p:embeddedFont>
    <p:embeddedFont>
      <p:font typeface="Mogul Arial 1" panose="020B0604020202020204" charset="0"/>
      <p:regular r:id="rId41"/>
    </p:embeddedFont>
    <p:embeddedFont>
      <p:font typeface="Mogul Arial 2" panose="020B0604020202020204" charset="0"/>
      <p:regular r:id="rId42"/>
    </p:embeddedFont>
  </p:embeddedFontLst>
  <p:defaultTextStyle>
    <a:defPPr>
      <a:defRPr lang="en-US"/>
    </a:defPPr>
    <a:lvl1pPr marL="0" algn="l" defTabSz="914119" rtl="0" eaLnBrk="1" latinLnBrk="0" hangingPunct="1">
      <a:defRPr sz="1800" kern="1200">
        <a:solidFill>
          <a:schemeClr val="tx1"/>
        </a:solidFill>
        <a:latin typeface="+mn-lt"/>
        <a:ea typeface="+mn-ea"/>
        <a:cs typeface="+mn-cs"/>
      </a:defRPr>
    </a:lvl1pPr>
    <a:lvl2pPr marL="457061"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0" algn="l" defTabSz="914119" rtl="0" eaLnBrk="1" latinLnBrk="0" hangingPunct="1">
      <a:defRPr sz="1800" kern="1200">
        <a:solidFill>
          <a:schemeClr val="tx1"/>
        </a:solidFill>
        <a:latin typeface="+mn-lt"/>
        <a:ea typeface="+mn-ea"/>
        <a:cs typeface="+mn-cs"/>
      </a:defRPr>
    </a:lvl4pPr>
    <a:lvl5pPr marL="1828237" algn="l" defTabSz="914119" rtl="0" eaLnBrk="1" latinLnBrk="0" hangingPunct="1">
      <a:defRPr sz="1800" kern="1200">
        <a:solidFill>
          <a:schemeClr val="tx1"/>
        </a:solidFill>
        <a:latin typeface="+mn-lt"/>
        <a:ea typeface="+mn-ea"/>
        <a:cs typeface="+mn-cs"/>
      </a:defRPr>
    </a:lvl5pPr>
    <a:lvl6pPr marL="2285298" algn="l" defTabSz="914119" rtl="0" eaLnBrk="1" latinLnBrk="0" hangingPunct="1">
      <a:defRPr sz="1800" kern="1200">
        <a:solidFill>
          <a:schemeClr val="tx1"/>
        </a:solidFill>
        <a:latin typeface="+mn-lt"/>
        <a:ea typeface="+mn-ea"/>
        <a:cs typeface="+mn-cs"/>
      </a:defRPr>
    </a:lvl6pPr>
    <a:lvl7pPr marL="2742355" algn="l" defTabSz="914119" rtl="0" eaLnBrk="1" latinLnBrk="0" hangingPunct="1">
      <a:defRPr sz="1800" kern="1200">
        <a:solidFill>
          <a:schemeClr val="tx1"/>
        </a:solidFill>
        <a:latin typeface="+mn-lt"/>
        <a:ea typeface="+mn-ea"/>
        <a:cs typeface="+mn-cs"/>
      </a:defRPr>
    </a:lvl7pPr>
    <a:lvl8pPr marL="3199417" algn="l" defTabSz="914119" rtl="0" eaLnBrk="1" latinLnBrk="0" hangingPunct="1">
      <a:defRPr sz="1800" kern="1200">
        <a:solidFill>
          <a:schemeClr val="tx1"/>
        </a:solidFill>
        <a:latin typeface="+mn-lt"/>
        <a:ea typeface="+mn-ea"/>
        <a:cs typeface="+mn-cs"/>
      </a:defRPr>
    </a:lvl8pPr>
    <a:lvl9pPr marL="3656473" algn="l" defTabSz="91411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82"/>
    <a:srgbClr val="FFBD2F"/>
    <a:srgbClr val="3A78C2"/>
    <a:srgbClr val="6F4F96"/>
    <a:srgbClr val="344218"/>
    <a:srgbClr val="8CB040"/>
    <a:srgbClr val="99C246"/>
    <a:srgbClr val="A7312E"/>
    <a:srgbClr val="FFC200"/>
    <a:srgbClr val="FFF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6395" autoAdjust="0"/>
  </p:normalViewPr>
  <p:slideViewPr>
    <p:cSldViewPr>
      <p:cViewPr varScale="1">
        <p:scale>
          <a:sx n="77" d="100"/>
          <a:sy n="77"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esktop\Nemsen-Ulsiin-komiss-2021%20&#1085;&#1101;&#1075;&#1090;&#1075;&#1101;&#108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mn-MN" sz="1600" b="1" dirty="0"/>
              <a:t>МЭРГЭЖИЛ</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0413064823731565"/>
          <c:y val="0.12135802469135802"/>
          <c:w val="0.57334541815366602"/>
          <c:h val="0.67767401574803154"/>
        </c:manualLayout>
      </c:layout>
      <c:barChart>
        <c:barDir val="bar"/>
        <c:grouping val="clustered"/>
        <c:varyColors val="0"/>
        <c:ser>
          <c:idx val="0"/>
          <c:order val="0"/>
          <c:tx>
            <c:strRef>
              <c:f>Sheet1!$B$1</c:f>
              <c:strCache>
                <c:ptCount val="1"/>
                <c:pt idx="0">
                  <c:v>Мэргэжил</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7-9E3B-418D-BEB1-2B3A16D0330F}"/>
              </c:ext>
            </c:extLst>
          </c:dPt>
          <c:dPt>
            <c:idx val="1"/>
            <c:invertIfNegative val="0"/>
            <c:bubble3D val="0"/>
            <c:spPr>
              <a:solidFill>
                <a:srgbClr val="7030A0"/>
              </a:solidFill>
              <a:ln>
                <a:noFill/>
              </a:ln>
              <a:effectLst/>
            </c:spPr>
            <c:extLst>
              <c:ext xmlns:c16="http://schemas.microsoft.com/office/drawing/2014/chart" uri="{C3380CC4-5D6E-409C-BE32-E72D297353CC}">
                <c16:uniqueId val="{00000006-9E3B-418D-BEB1-2B3A16D0330F}"/>
              </c:ext>
            </c:extLst>
          </c:dPt>
          <c:dPt>
            <c:idx val="2"/>
            <c:invertIfNegative val="0"/>
            <c:bubble3D val="0"/>
            <c:spPr>
              <a:solidFill>
                <a:srgbClr val="92D050"/>
              </a:solidFill>
              <a:ln>
                <a:noFill/>
              </a:ln>
              <a:effectLst/>
            </c:spPr>
            <c:extLst>
              <c:ext xmlns:c16="http://schemas.microsoft.com/office/drawing/2014/chart" uri="{C3380CC4-5D6E-409C-BE32-E72D297353CC}">
                <c16:uniqueId val="{00000005-9E3B-418D-BEB1-2B3A16D0330F}"/>
              </c:ext>
            </c:extLst>
          </c:dPt>
          <c:dPt>
            <c:idx val="3"/>
            <c:invertIfNegative val="0"/>
            <c:bubble3D val="0"/>
            <c:spPr>
              <a:solidFill>
                <a:srgbClr val="FFBD2F"/>
              </a:solidFill>
              <a:ln>
                <a:noFill/>
              </a:ln>
              <a:effectLst/>
            </c:spPr>
            <c:extLst>
              <c:ext xmlns:c16="http://schemas.microsoft.com/office/drawing/2014/chart" uri="{C3380CC4-5D6E-409C-BE32-E72D297353CC}">
                <c16:uniqueId val="{00000004-9E3B-418D-BEB1-2B3A16D0330F}"/>
              </c:ext>
            </c:extLst>
          </c:dPt>
          <c:dPt>
            <c:idx val="4"/>
            <c:invertIfNegative val="0"/>
            <c:bubble3D val="0"/>
            <c:spPr>
              <a:solidFill>
                <a:srgbClr val="303082"/>
              </a:solidFill>
              <a:ln>
                <a:noFill/>
              </a:ln>
              <a:effectLst/>
            </c:spPr>
            <c:extLst>
              <c:ext xmlns:c16="http://schemas.microsoft.com/office/drawing/2014/chart" uri="{C3380CC4-5D6E-409C-BE32-E72D297353CC}">
                <c16:uniqueId val="{00000003-9E3B-418D-BEB1-2B3A16D0330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Бусад</c:v>
                </c:pt>
                <c:pt idx="1">
                  <c:v>Менежмент</c:v>
                </c:pt>
                <c:pt idx="2">
                  <c:v>Инженер</c:v>
                </c:pt>
                <c:pt idx="3">
                  <c:v>Нягтлан бодогч, эдийн засагч, санхүүгийн чиглэл</c:v>
                </c:pt>
                <c:pt idx="4">
                  <c:v>Эрх зүйч, хуульч</c:v>
                </c:pt>
              </c:strCache>
            </c:strRef>
          </c:cat>
          <c:val>
            <c:numRef>
              <c:f>Sheet1!$B$2:$B$6</c:f>
              <c:numCache>
                <c:formatCode>General</c:formatCode>
                <c:ptCount val="5"/>
                <c:pt idx="0">
                  <c:v>8</c:v>
                </c:pt>
                <c:pt idx="1">
                  <c:v>2</c:v>
                </c:pt>
                <c:pt idx="2">
                  <c:v>9</c:v>
                </c:pt>
                <c:pt idx="3">
                  <c:v>19</c:v>
                </c:pt>
                <c:pt idx="4">
                  <c:v>10</c:v>
                </c:pt>
              </c:numCache>
            </c:numRef>
          </c:val>
          <c:extLst>
            <c:ext xmlns:c16="http://schemas.microsoft.com/office/drawing/2014/chart" uri="{C3380CC4-5D6E-409C-BE32-E72D297353CC}">
              <c16:uniqueId val="{00000000-9E3B-418D-BEB1-2B3A16D0330F}"/>
            </c:ext>
          </c:extLst>
        </c:ser>
        <c:dLbls>
          <c:dLblPos val="outEnd"/>
          <c:showLegendKey val="0"/>
          <c:showVal val="1"/>
          <c:showCatName val="0"/>
          <c:showSerName val="0"/>
          <c:showPercent val="0"/>
          <c:showBubbleSize val="0"/>
        </c:dLbls>
        <c:gapWidth val="182"/>
        <c:axId val="1705232944"/>
        <c:axId val="1705235120"/>
      </c:barChart>
      <c:catAx>
        <c:axId val="1705232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5235120"/>
        <c:crosses val="autoZero"/>
        <c:auto val="1"/>
        <c:lblAlgn val="ctr"/>
        <c:lblOffset val="100"/>
        <c:noMultiLvlLbl val="0"/>
      </c:catAx>
      <c:valAx>
        <c:axId val="1705235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523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Arial" panose="020B0604020202020204" pitchFamily="34" charset="0"/>
                <a:ea typeface="+mn-ea"/>
                <a:cs typeface="Arial" panose="020B0604020202020204" pitchFamily="34" charset="0"/>
              </a:defRPr>
            </a:pPr>
            <a:r>
              <a:rPr lang="mn-MN" sz="1800" dirty="0"/>
              <a:t>Х</a:t>
            </a:r>
            <a:r>
              <a:rPr lang="sr-Cyrl-BA" sz="1800" dirty="0"/>
              <a:t>адгаламжийн нэгжийн </a:t>
            </a:r>
            <a:r>
              <a:rPr lang="mn-MN" sz="1800" dirty="0"/>
              <a:t>эзлэх хувь</a:t>
            </a:r>
            <a:endParaRPr lang="sr-Cyrl-BA" sz="1800" dirty="0"/>
          </a:p>
        </c:rich>
      </c:tx>
      <c:layout>
        <c:manualLayout>
          <c:xMode val="edge"/>
          <c:yMode val="edge"/>
          <c:x val="0.24570580599728828"/>
          <c:y val="2.319141407177265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370820764533383E-2"/>
          <c:y val="0.20235391060968566"/>
          <c:w val="0.92074430068423319"/>
          <c:h val="0.68177374671264901"/>
        </c:manualLayout>
      </c:layout>
      <c:pie3DChart>
        <c:varyColors val="1"/>
        <c:ser>
          <c:idx val="0"/>
          <c:order val="0"/>
          <c:tx>
            <c:strRef>
              <c:f>Sheet1!$B$1</c:f>
              <c:strCache>
                <c:ptCount val="1"/>
                <c:pt idx="0">
                  <c:v>Байгууллагын 2015-2021 оны хадгаламжийн нэгжийн тоо</c:v>
                </c:pt>
              </c:strCache>
            </c:strRef>
          </c:tx>
          <c:explosion val="24"/>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ED5-4FB1-92E2-33A663D9EC2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ED5-4FB1-92E2-33A663D9EC2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ED5-4FB1-92E2-33A663D9EC2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ED5-4FB1-92E2-33A663D9EC20}"/>
              </c:ext>
            </c:extLst>
          </c:dPt>
          <c:dLbls>
            <c:dLbl>
              <c:idx val="0"/>
              <c:layout>
                <c:manualLayout>
                  <c:x val="6.9522543259444552E-3"/>
                  <c:y val="-4.521182988295476E-2"/>
                </c:manualLayout>
              </c:layout>
              <c:spPr>
                <a:noFill/>
                <a:ln>
                  <a:noFill/>
                </a:ln>
                <a:effectLst/>
              </c:spPr>
              <c:txPr>
                <a:bodyPr rot="0" spcFirstLastPara="1" vertOverflow="ellipsis" vert="horz" wrap="square" anchor="ctr" anchorCtr="1"/>
                <a:lstStyle/>
                <a:p>
                  <a:pPr>
                    <a:defRPr sz="1400" b="1" i="0" u="none" strike="noStrike" kern="1200" baseline="0">
                      <a:solidFill>
                        <a:srgbClr val="3A78C2"/>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D5-4FB1-92E2-33A663D9EC20}"/>
                </c:ext>
              </c:extLst>
            </c:dLbl>
            <c:dLbl>
              <c:idx val="1"/>
              <c:layout>
                <c:manualLayout>
                  <c:x val="-4.032307509047784E-2"/>
                  <c:y val="-4.521182988295476E-2"/>
                </c:manualLayout>
              </c:layout>
              <c:spPr>
                <a:noFill/>
                <a:ln>
                  <a:noFill/>
                </a:ln>
                <a:effectLst/>
              </c:spPr>
              <c:txPr>
                <a:bodyPr rot="0" spcFirstLastPara="1" vertOverflow="ellipsis" vert="horz" wrap="square" anchor="ctr" anchorCtr="1"/>
                <a:lstStyle/>
                <a:p>
                  <a:pPr>
                    <a:defRPr sz="1400" b="1" i="0" u="none" strike="noStrike" kern="1200" baseline="0">
                      <a:solidFill>
                        <a:srgbClr val="A7312E"/>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D5-4FB1-92E2-33A663D9EC20}"/>
                </c:ext>
              </c:extLst>
            </c:dLbl>
            <c:dLbl>
              <c:idx val="2"/>
              <c:layout>
                <c:manualLayout>
                  <c:x val="-2.5028115573400067E-2"/>
                  <c:y val="0"/>
                </c:manualLayout>
              </c:layout>
              <c:tx>
                <c:rich>
                  <a:bodyPr rot="0" spcFirstLastPara="1" vertOverflow="ellipsis" vert="horz" wrap="square" anchor="ctr" anchorCtr="1"/>
                  <a:lstStyle/>
                  <a:p>
                    <a:pPr>
                      <a:defRPr sz="1400" b="1" i="0" u="none" strike="noStrike" kern="1200" baseline="0">
                        <a:solidFill>
                          <a:srgbClr val="344218"/>
                        </a:solidFill>
                        <a:latin typeface="Arial" panose="020B0604020202020204" pitchFamily="34" charset="0"/>
                        <a:ea typeface="+mn-ea"/>
                        <a:cs typeface="Arial" panose="020B0604020202020204" pitchFamily="34" charset="0"/>
                      </a:defRPr>
                    </a:pPr>
                    <a:fld id="{30A522EE-2C34-4514-A649-32548C60B698}" type="CATEGORYNAME">
                      <a:rPr lang="sr-Cyrl-BA"/>
                      <a:pPr>
                        <a:defRPr sz="1400" b="1">
                          <a:solidFill>
                            <a:srgbClr val="344218"/>
                          </a:solidFill>
                        </a:defRPr>
                      </a:pPr>
                      <a:t>[CATEGORY NAME]</a:t>
                    </a:fld>
                    <a:r>
                      <a:rPr lang="sr-Cyrl-BA" baseline="0" dirty="0"/>
                      <a:t>,87</a:t>
                    </a:r>
                  </a:p>
                </c:rich>
              </c:tx>
              <c:spPr>
                <a:noFill/>
                <a:ln>
                  <a:noFill/>
                </a:ln>
                <a:effectLst/>
              </c:spPr>
              <c:txPr>
                <a:bodyPr rot="0" spcFirstLastPara="1" vertOverflow="ellipsis" vert="horz" wrap="square" anchor="ctr" anchorCtr="1"/>
                <a:lstStyle/>
                <a:p>
                  <a:pPr>
                    <a:defRPr sz="1400" b="1" i="0" u="none" strike="noStrike" kern="1200" baseline="0">
                      <a:solidFill>
                        <a:srgbClr val="344218"/>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D5-4FB1-92E2-33A663D9EC20}"/>
                </c:ext>
              </c:extLst>
            </c:dLbl>
            <c:dLbl>
              <c:idx val="3"/>
              <c:layout>
                <c:manualLayout>
                  <c:x val="0.101502913158789"/>
                  <c:y val="-2.1098853945378887E-2"/>
                </c:manualLayout>
              </c:layout>
              <c:spPr>
                <a:noFill/>
                <a:ln>
                  <a:noFill/>
                </a:ln>
                <a:effectLst/>
              </c:spPr>
              <c:txPr>
                <a:bodyPr rot="0" spcFirstLastPara="1" vertOverflow="ellipsis" vert="horz" wrap="square" anchor="ctr" anchorCtr="1"/>
                <a:lstStyle/>
                <a:p>
                  <a:pPr>
                    <a:defRPr sz="1400" b="1" i="0" u="none" strike="noStrike" kern="1200" baseline="0">
                      <a:solidFill>
                        <a:srgbClr val="6F4F96"/>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D5-4FB1-92E2-33A663D9EC2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Байнга хадгалах</c:v>
                </c:pt>
                <c:pt idx="1">
                  <c:v>Түр хадгалах</c:v>
                </c:pt>
                <c:pt idx="2">
                  <c:v>70-н жил</c:v>
                </c:pt>
                <c:pt idx="3">
                  <c:v>Устгах хэрэг</c:v>
                </c:pt>
              </c:strCache>
            </c:strRef>
          </c:cat>
          <c:val>
            <c:numRef>
              <c:f>Sheet1!$B$2:$B$5</c:f>
              <c:numCache>
                <c:formatCode>General</c:formatCode>
                <c:ptCount val="4"/>
                <c:pt idx="0">
                  <c:v>1563</c:v>
                </c:pt>
                <c:pt idx="1">
                  <c:v>2302</c:v>
                </c:pt>
                <c:pt idx="2">
                  <c:v>70</c:v>
                </c:pt>
                <c:pt idx="3">
                  <c:v>367</c:v>
                </c:pt>
              </c:numCache>
            </c:numRef>
          </c:val>
          <c:extLst>
            <c:ext xmlns:c16="http://schemas.microsoft.com/office/drawing/2014/chart" uri="{C3380CC4-5D6E-409C-BE32-E72D297353CC}">
              <c16:uniqueId val="{00000008-DED5-4FB1-92E2-33A663D9EC20}"/>
            </c:ext>
          </c:extLst>
        </c:ser>
        <c:dLbls>
          <c:dLblPos val="out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mn-MN" sz="1600" b="1">
                <a:solidFill>
                  <a:schemeClr val="tx1"/>
                </a:solidFill>
              </a:rPr>
              <a:t>БОЛОВСРОЛЫН ЗЭРЭГ</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1617563429571304"/>
          <c:y val="0.1580333333333333"/>
          <c:w val="0.59264895013123364"/>
          <c:h val="0.71117874015748028"/>
        </c:manualLayout>
      </c:layout>
      <c:pieChart>
        <c:varyColors val="1"/>
        <c:ser>
          <c:idx val="0"/>
          <c:order val="0"/>
          <c:tx>
            <c:strRef>
              <c:f>Sheet1!$B$1</c:f>
              <c:strCache>
                <c:ptCount val="1"/>
                <c:pt idx="0">
                  <c:v>Боловсролын зэрэг</c:v>
                </c:pt>
              </c:strCache>
            </c:strRef>
          </c:tx>
          <c:spPr>
            <a:solidFill>
              <a:srgbClr val="303082"/>
            </a:solidFill>
          </c:spPr>
          <c:dPt>
            <c:idx val="0"/>
            <c:bubble3D val="0"/>
            <c:explosion val="6"/>
            <c:spPr>
              <a:solidFill>
                <a:srgbClr val="303082"/>
              </a:solidFill>
              <a:ln w="19050">
                <a:solidFill>
                  <a:schemeClr val="lt1"/>
                </a:solidFill>
              </a:ln>
              <a:effectLst/>
            </c:spPr>
            <c:extLst>
              <c:ext xmlns:c16="http://schemas.microsoft.com/office/drawing/2014/chart" uri="{C3380CC4-5D6E-409C-BE32-E72D297353CC}">
                <c16:uniqueId val="{00000001-2ADA-4884-9E0D-FA72BF847EEA}"/>
              </c:ext>
            </c:extLst>
          </c:dPt>
          <c:dPt>
            <c:idx val="1"/>
            <c:bubble3D val="0"/>
            <c:spPr>
              <a:solidFill>
                <a:srgbClr val="FFBD2F"/>
              </a:solidFill>
              <a:ln w="19050">
                <a:solidFill>
                  <a:schemeClr val="lt1"/>
                </a:solidFill>
              </a:ln>
              <a:effectLst/>
            </c:spPr>
            <c:extLst>
              <c:ext xmlns:c16="http://schemas.microsoft.com/office/drawing/2014/chart" uri="{C3380CC4-5D6E-409C-BE32-E72D297353CC}">
                <c16:uniqueId val="{00000002-2ADA-4884-9E0D-FA72BF847EE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Бакалавр</c:v>
                </c:pt>
                <c:pt idx="1">
                  <c:v>Магистр</c:v>
                </c:pt>
              </c:strCache>
            </c:strRef>
          </c:cat>
          <c:val>
            <c:numRef>
              <c:f>Sheet1!$B$2:$B$3</c:f>
              <c:numCache>
                <c:formatCode>General</c:formatCode>
                <c:ptCount val="2"/>
                <c:pt idx="0">
                  <c:v>34</c:v>
                </c:pt>
                <c:pt idx="1">
                  <c:v>12</c:v>
                </c:pt>
              </c:numCache>
            </c:numRef>
          </c:val>
          <c:extLst>
            <c:ext xmlns:c16="http://schemas.microsoft.com/office/drawing/2014/chart" uri="{C3380CC4-5D6E-409C-BE32-E72D297353CC}">
              <c16:uniqueId val="{00000000-2ADA-4884-9E0D-FA72BF847EE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mn-MN" sz="1600" b="1" dirty="0"/>
              <a:t>ХҮЙС</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7675807765408635E-2"/>
          <c:y val="0.23872529592741301"/>
          <c:w val="0.92125139529972544"/>
          <c:h val="0.58670621056473904"/>
        </c:manualLayout>
      </c:layout>
      <c:barChart>
        <c:barDir val="col"/>
        <c:grouping val="clustered"/>
        <c:varyColors val="0"/>
        <c:ser>
          <c:idx val="0"/>
          <c:order val="0"/>
          <c:tx>
            <c:strRef>
              <c:f>Sheet1!$B$1</c:f>
              <c:strCache>
                <c:ptCount val="1"/>
                <c:pt idx="0">
                  <c:v>Хүйс</c:v>
                </c:pt>
              </c:strCache>
            </c:strRef>
          </c:tx>
          <c:spPr>
            <a:solidFill>
              <a:srgbClr val="FFBD2F"/>
            </a:solidFill>
            <a:ln>
              <a:noFill/>
            </a:ln>
            <a:effectLst/>
          </c:spPr>
          <c:invertIfNegative val="0"/>
          <c:dPt>
            <c:idx val="1"/>
            <c:invertIfNegative val="0"/>
            <c:bubble3D val="0"/>
            <c:spPr>
              <a:solidFill>
                <a:srgbClr val="303082"/>
              </a:solidFill>
              <a:ln>
                <a:noFill/>
              </a:ln>
              <a:effectLst/>
            </c:spPr>
            <c:extLst>
              <c:ext xmlns:c16="http://schemas.microsoft.com/office/drawing/2014/chart" uri="{C3380CC4-5D6E-409C-BE32-E72D297353CC}">
                <c16:uniqueId val="{00000003-1959-4BD0-8BDA-281BB667920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Эр</c:v>
                </c:pt>
                <c:pt idx="1">
                  <c:v>Эм</c:v>
                </c:pt>
              </c:strCache>
            </c:strRef>
          </c:cat>
          <c:val>
            <c:numRef>
              <c:f>Sheet1!$B$2:$B$3</c:f>
              <c:numCache>
                <c:formatCode>General</c:formatCode>
                <c:ptCount val="2"/>
                <c:pt idx="0">
                  <c:v>12</c:v>
                </c:pt>
                <c:pt idx="1">
                  <c:v>42</c:v>
                </c:pt>
              </c:numCache>
            </c:numRef>
          </c:val>
          <c:extLst>
            <c:ext xmlns:c16="http://schemas.microsoft.com/office/drawing/2014/chart" uri="{C3380CC4-5D6E-409C-BE32-E72D297353CC}">
              <c16:uniqueId val="{00000000-1959-4BD0-8BDA-281BB6679203}"/>
            </c:ext>
          </c:extLst>
        </c:ser>
        <c:dLbls>
          <c:dLblPos val="outEnd"/>
          <c:showLegendKey val="0"/>
          <c:showVal val="1"/>
          <c:showCatName val="0"/>
          <c:showSerName val="0"/>
          <c:showPercent val="0"/>
          <c:showBubbleSize val="0"/>
        </c:dLbls>
        <c:gapWidth val="219"/>
        <c:overlap val="-27"/>
        <c:axId val="1626016864"/>
        <c:axId val="1626015776"/>
      </c:barChart>
      <c:catAx>
        <c:axId val="1626016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6015776"/>
        <c:crosses val="autoZero"/>
        <c:auto val="1"/>
        <c:lblAlgn val="ctr"/>
        <c:lblOffset val="100"/>
        <c:noMultiLvlLbl val="0"/>
      </c:catAx>
      <c:valAx>
        <c:axId val="162601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601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mn-MN" sz="1600" b="1" dirty="0"/>
              <a:t>НАСНЫ БАЙДАЛ</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3219377254102236E-2"/>
          <c:y val="0.12135802469135802"/>
          <c:w val="0.93425668913687943"/>
          <c:h val="0.6776740157480315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C1C-4AC9-9295-DB4F15B1B80E}"/>
              </c:ext>
            </c:extLst>
          </c:dPt>
          <c:dPt>
            <c:idx val="1"/>
            <c:invertIfNegative val="0"/>
            <c:bubble3D val="0"/>
            <c:spPr>
              <a:solidFill>
                <a:srgbClr val="7030A0"/>
              </a:solidFill>
              <a:ln>
                <a:noFill/>
              </a:ln>
              <a:effectLst/>
            </c:spPr>
            <c:extLst>
              <c:ext xmlns:c16="http://schemas.microsoft.com/office/drawing/2014/chart" uri="{C3380CC4-5D6E-409C-BE32-E72D297353CC}">
                <c16:uniqueId val="{00000003-EC1C-4AC9-9295-DB4F15B1B80E}"/>
              </c:ext>
            </c:extLst>
          </c:dPt>
          <c:dPt>
            <c:idx val="2"/>
            <c:invertIfNegative val="0"/>
            <c:bubble3D val="0"/>
            <c:spPr>
              <a:solidFill>
                <a:srgbClr val="92D050"/>
              </a:solidFill>
              <a:ln>
                <a:noFill/>
              </a:ln>
              <a:effectLst/>
            </c:spPr>
            <c:extLst>
              <c:ext xmlns:c16="http://schemas.microsoft.com/office/drawing/2014/chart" uri="{C3380CC4-5D6E-409C-BE32-E72D297353CC}">
                <c16:uniqueId val="{00000005-EC1C-4AC9-9295-DB4F15B1B80E}"/>
              </c:ext>
            </c:extLst>
          </c:dPt>
          <c:dPt>
            <c:idx val="3"/>
            <c:invertIfNegative val="0"/>
            <c:bubble3D val="0"/>
            <c:spPr>
              <a:solidFill>
                <a:srgbClr val="FFBD2F"/>
              </a:solidFill>
              <a:ln>
                <a:noFill/>
              </a:ln>
              <a:effectLst/>
            </c:spPr>
            <c:extLst>
              <c:ext xmlns:c16="http://schemas.microsoft.com/office/drawing/2014/chart" uri="{C3380CC4-5D6E-409C-BE32-E72D297353CC}">
                <c16:uniqueId val="{00000007-EC1C-4AC9-9295-DB4F15B1B80E}"/>
              </c:ext>
            </c:extLst>
          </c:dPt>
          <c:dPt>
            <c:idx val="4"/>
            <c:invertIfNegative val="0"/>
            <c:bubble3D val="0"/>
            <c:spPr>
              <a:solidFill>
                <a:srgbClr val="303082"/>
              </a:solidFill>
              <a:ln>
                <a:noFill/>
              </a:ln>
              <a:effectLst/>
            </c:spPr>
            <c:extLst>
              <c:ext xmlns:c16="http://schemas.microsoft.com/office/drawing/2014/chart" uri="{C3380CC4-5D6E-409C-BE32-E72D297353CC}">
                <c16:uniqueId val="{00000009-EC1C-4AC9-9295-DB4F15B1B80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20-30 нас</c:v>
                </c:pt>
                <c:pt idx="1">
                  <c:v>31-40 нас</c:v>
                </c:pt>
                <c:pt idx="2">
                  <c:v>41-50 нас</c:v>
                </c:pt>
                <c:pt idx="3">
                  <c:v>51-60 нас</c:v>
                </c:pt>
                <c:pt idx="4">
                  <c:v>60-аас дээш</c:v>
                </c:pt>
              </c:strCache>
            </c:strRef>
          </c:cat>
          <c:val>
            <c:numRef>
              <c:f>Sheet1!$B$2:$B$6</c:f>
              <c:numCache>
                <c:formatCode>General</c:formatCode>
                <c:ptCount val="5"/>
                <c:pt idx="0">
                  <c:v>9</c:v>
                </c:pt>
                <c:pt idx="1">
                  <c:v>16</c:v>
                </c:pt>
                <c:pt idx="2">
                  <c:v>14</c:v>
                </c:pt>
                <c:pt idx="3">
                  <c:v>14</c:v>
                </c:pt>
                <c:pt idx="4">
                  <c:v>1</c:v>
                </c:pt>
              </c:numCache>
            </c:numRef>
          </c:val>
          <c:extLst>
            <c:ext xmlns:c16="http://schemas.microsoft.com/office/drawing/2014/chart" uri="{C3380CC4-5D6E-409C-BE32-E72D297353CC}">
              <c16:uniqueId val="{0000000A-EC1C-4AC9-9295-DB4F15B1B80E}"/>
            </c:ext>
          </c:extLst>
        </c:ser>
        <c:dLbls>
          <c:dLblPos val="outEnd"/>
          <c:showLegendKey val="0"/>
          <c:showVal val="1"/>
          <c:showCatName val="0"/>
          <c:showSerName val="0"/>
          <c:showPercent val="0"/>
          <c:showBubbleSize val="0"/>
        </c:dLbls>
        <c:gapWidth val="182"/>
        <c:axId val="1626014144"/>
        <c:axId val="1626018496"/>
      </c:barChart>
      <c:catAx>
        <c:axId val="162601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6018496"/>
        <c:crosses val="autoZero"/>
        <c:auto val="1"/>
        <c:lblAlgn val="ctr"/>
        <c:lblOffset val="100"/>
        <c:noMultiLvlLbl val="0"/>
      </c:catAx>
      <c:valAx>
        <c:axId val="162601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601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8614270808088"/>
          <c:y val="4.7365581937201445E-2"/>
          <c:w val="0.73362753753244503"/>
          <c:h val="0.90526883612559716"/>
        </c:manualLayout>
      </c:layout>
      <c:barChart>
        <c:barDir val="bar"/>
        <c:grouping val="clustered"/>
        <c:varyColors val="0"/>
        <c:ser>
          <c:idx val="0"/>
          <c:order val="0"/>
          <c:tx>
            <c:strRef>
              <c:f>Sheet1!$B$1</c:f>
              <c:strCache>
                <c:ptCount val="1"/>
                <c:pt idx="0">
                  <c:v>тэрбум.төг</c:v>
                </c:pt>
              </c:strCache>
            </c:strRef>
          </c:tx>
          <c:spPr>
            <a:solidFill>
              <a:srgbClr val="FFC200"/>
            </a:solidFill>
            <a:ln>
              <a:noFill/>
            </a:ln>
            <a:effectLst/>
          </c:spPr>
          <c:invertIfNegative val="0"/>
          <c:dLbls>
            <c:dLbl>
              <c:idx val="4"/>
              <c:layout>
                <c:manualLayout>
                  <c:x val="-9.8078174813142523E-3"/>
                  <c:y val="6.4589429914365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F8-4AB9-816E-0E1C95FF482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Тээврийн хэрэгсэл </c:v>
                </c:pt>
                <c:pt idx="1">
                  <c:v>Бусад үндсэн хөрөнгө</c:v>
                </c:pt>
                <c:pt idx="2">
                  <c:v>Биет бус хөрөнгө</c:v>
                </c:pt>
                <c:pt idx="3">
                  <c:v>Эргэлтийн хөрөнгө</c:v>
                </c:pt>
                <c:pt idx="4">
                  <c:v>Барилга байгууламж</c:v>
                </c:pt>
              </c:strCache>
            </c:strRef>
          </c:cat>
          <c:val>
            <c:numRef>
              <c:f>Sheet1!$B$2:$B$6</c:f>
              <c:numCache>
                <c:formatCode>_(* #,##0.0_);_(* \(#,##0.0\);_(* "-"??_);_(@_)</c:formatCode>
                <c:ptCount val="5"/>
                <c:pt idx="0">
                  <c:v>102.6</c:v>
                </c:pt>
                <c:pt idx="1">
                  <c:v>760.3</c:v>
                </c:pt>
                <c:pt idx="2">
                  <c:v>869.2</c:v>
                </c:pt>
                <c:pt idx="3">
                  <c:v>1543.4</c:v>
                </c:pt>
                <c:pt idx="4">
                  <c:v>1692.3</c:v>
                </c:pt>
              </c:numCache>
            </c:numRef>
          </c:val>
          <c:extLst>
            <c:ext xmlns:c16="http://schemas.microsoft.com/office/drawing/2014/chart" uri="{C3380CC4-5D6E-409C-BE32-E72D297353CC}">
              <c16:uniqueId val="{00000000-6432-4249-8217-D64B52B3B75C}"/>
            </c:ext>
          </c:extLst>
        </c:ser>
        <c:dLbls>
          <c:showLegendKey val="0"/>
          <c:showVal val="1"/>
          <c:showCatName val="0"/>
          <c:showSerName val="0"/>
          <c:showPercent val="0"/>
          <c:showBubbleSize val="0"/>
        </c:dLbls>
        <c:gapWidth val="150"/>
        <c:overlap val="-25"/>
        <c:axId val="1626014688"/>
        <c:axId val="1626019040"/>
      </c:barChart>
      <c:catAx>
        <c:axId val="1626014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6019040"/>
        <c:crosses val="autoZero"/>
        <c:auto val="1"/>
        <c:lblAlgn val="ctr"/>
        <c:lblOffset val="100"/>
        <c:noMultiLvlLbl val="0"/>
      </c:catAx>
      <c:valAx>
        <c:axId val="1626019040"/>
        <c:scaling>
          <c:orientation val="minMax"/>
        </c:scaling>
        <c:delete val="1"/>
        <c:axPos val="b"/>
        <c:numFmt formatCode="_(* #,##0.0_);_(* \(#,##0.0\);_(* &quot;-&quot;??_);_(@_)" sourceLinked="1"/>
        <c:majorTickMark val="none"/>
        <c:minorTickMark val="none"/>
        <c:tickLblPos val="nextTo"/>
        <c:crossAx val="162601468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200"/>
            </a:solidFill>
            <a:ln>
              <a:noFill/>
            </a:ln>
            <a:effectLst/>
          </c:spPr>
          <c:invertIfNegative val="0"/>
          <c:dPt>
            <c:idx val="0"/>
            <c:invertIfNegative val="0"/>
            <c:bubble3D val="0"/>
            <c:extLst>
              <c:ext xmlns:c16="http://schemas.microsoft.com/office/drawing/2014/chart" uri="{C3380CC4-5D6E-409C-BE32-E72D297353CC}">
                <c16:uniqueId val="{00000001-ABB2-42F5-8620-3E9D8282BDBE}"/>
              </c:ext>
            </c:extLst>
          </c:dPt>
          <c:dPt>
            <c:idx val="1"/>
            <c:invertIfNegative val="0"/>
            <c:bubble3D val="0"/>
            <c:extLst>
              <c:ext xmlns:c16="http://schemas.microsoft.com/office/drawing/2014/chart" uri="{C3380CC4-5D6E-409C-BE32-E72D297353CC}">
                <c16:uniqueId val="{00000003-ABB2-42F5-8620-3E9D8282BDBE}"/>
              </c:ext>
            </c:extLst>
          </c:dPt>
          <c:dPt>
            <c:idx val="2"/>
            <c:invertIfNegative val="0"/>
            <c:bubble3D val="0"/>
            <c:extLst>
              <c:ext xmlns:c16="http://schemas.microsoft.com/office/drawing/2014/chart" uri="{C3380CC4-5D6E-409C-BE32-E72D297353CC}">
                <c16:uniqueId val="{00000005-ABB2-42F5-8620-3E9D8282BDBE}"/>
              </c:ext>
            </c:extLst>
          </c:dPt>
          <c:dPt>
            <c:idx val="3"/>
            <c:invertIfNegative val="0"/>
            <c:bubble3D val="0"/>
            <c:extLst>
              <c:ext xmlns:c16="http://schemas.microsoft.com/office/drawing/2014/chart" uri="{C3380CC4-5D6E-409C-BE32-E72D297353CC}">
                <c16:uniqueId val="{00000007-ABB2-42F5-8620-3E9D8282BDBE}"/>
              </c:ext>
            </c:extLst>
          </c:dPt>
          <c:dPt>
            <c:idx val="4"/>
            <c:invertIfNegative val="0"/>
            <c:bubble3D val="0"/>
            <c:extLst>
              <c:ext xmlns:c16="http://schemas.microsoft.com/office/drawing/2014/chart" uri="{C3380CC4-5D6E-409C-BE32-E72D297353CC}">
                <c16:uniqueId val="{00000009-ABB2-42F5-8620-3E9D8282BDBE}"/>
              </c:ext>
            </c:extLst>
          </c:dPt>
          <c:dPt>
            <c:idx val="5"/>
            <c:invertIfNegative val="0"/>
            <c:bubble3D val="0"/>
            <c:extLst>
              <c:ext xmlns:c16="http://schemas.microsoft.com/office/drawing/2014/chart" uri="{C3380CC4-5D6E-409C-BE32-E72D297353CC}">
                <c16:uniqueId val="{0000000B-ABB2-42F5-8620-3E9D8282BDBE}"/>
              </c:ext>
            </c:extLst>
          </c:dPt>
          <c:dPt>
            <c:idx val="6"/>
            <c:invertIfNegative val="0"/>
            <c:bubble3D val="0"/>
            <c:extLst>
              <c:ext xmlns:c16="http://schemas.microsoft.com/office/drawing/2014/chart" uri="{C3380CC4-5D6E-409C-BE32-E72D297353CC}">
                <c16:uniqueId val="{0000000D-ABB2-42F5-8620-3E9D8282BDBE}"/>
              </c:ext>
            </c:extLst>
          </c:dPt>
          <c:dPt>
            <c:idx val="7"/>
            <c:invertIfNegative val="0"/>
            <c:bubble3D val="0"/>
            <c:extLst>
              <c:ext xmlns:c16="http://schemas.microsoft.com/office/drawing/2014/chart" uri="{C3380CC4-5D6E-409C-BE32-E72D297353CC}">
                <c16:uniqueId val="{0000000F-ABB2-42F5-8620-3E9D8282BDBE}"/>
              </c:ext>
            </c:extLst>
          </c:dPt>
          <c:dPt>
            <c:idx val="8"/>
            <c:invertIfNegative val="0"/>
            <c:bubble3D val="0"/>
            <c:extLst>
              <c:ext xmlns:c16="http://schemas.microsoft.com/office/drawing/2014/chart" uri="{C3380CC4-5D6E-409C-BE32-E72D297353CC}">
                <c16:uniqueId val="{00000011-ABB2-42F5-8620-3E9D8282BDBE}"/>
              </c:ext>
            </c:extLst>
          </c:dPt>
          <c:dPt>
            <c:idx val="9"/>
            <c:invertIfNegative val="0"/>
            <c:bubble3D val="0"/>
            <c:extLst>
              <c:ext xmlns:c16="http://schemas.microsoft.com/office/drawing/2014/chart" uri="{C3380CC4-5D6E-409C-BE32-E72D297353CC}">
                <c16:uniqueId val="{00000013-ABB2-42F5-8620-3E9D8282BDBE}"/>
              </c:ext>
            </c:extLst>
          </c:dPt>
          <c:dPt>
            <c:idx val="10"/>
            <c:invertIfNegative val="0"/>
            <c:bubble3D val="0"/>
            <c:extLst>
              <c:ext xmlns:c16="http://schemas.microsoft.com/office/drawing/2014/chart" uri="{C3380CC4-5D6E-409C-BE32-E72D297353CC}">
                <c16:uniqueId val="{00000015-ABB2-42F5-8620-3E9D8282BDBE}"/>
              </c:ext>
            </c:extLst>
          </c:dPt>
          <c:dPt>
            <c:idx val="11"/>
            <c:invertIfNegative val="0"/>
            <c:bubble3D val="0"/>
            <c:extLst>
              <c:ext xmlns:c16="http://schemas.microsoft.com/office/drawing/2014/chart" uri="{C3380CC4-5D6E-409C-BE32-E72D297353CC}">
                <c16:uniqueId val="{00000017-ABB2-42F5-8620-3E9D8282BDBE}"/>
              </c:ext>
            </c:extLst>
          </c:dPt>
          <c:dPt>
            <c:idx val="12"/>
            <c:invertIfNegative val="0"/>
            <c:bubble3D val="0"/>
            <c:extLst>
              <c:ext xmlns:c16="http://schemas.microsoft.com/office/drawing/2014/chart" uri="{C3380CC4-5D6E-409C-BE32-E72D297353CC}">
                <c16:uniqueId val="{00000019-ABB2-42F5-8620-3E9D8282BDBE}"/>
              </c:ext>
            </c:extLst>
          </c:dPt>
          <c:dPt>
            <c:idx val="13"/>
            <c:invertIfNegative val="0"/>
            <c:bubble3D val="0"/>
            <c:extLst>
              <c:ext xmlns:c16="http://schemas.microsoft.com/office/drawing/2014/chart" uri="{C3380CC4-5D6E-409C-BE32-E72D297353CC}">
                <c16:uniqueId val="{0000001B-ABB2-42F5-8620-3E9D8282BDBE}"/>
              </c:ext>
            </c:extLst>
          </c:dPt>
          <c:dPt>
            <c:idx val="14"/>
            <c:invertIfNegative val="0"/>
            <c:bubble3D val="0"/>
            <c:extLst>
              <c:ext xmlns:c16="http://schemas.microsoft.com/office/drawing/2014/chart" uri="{C3380CC4-5D6E-409C-BE32-E72D297353CC}">
                <c16:uniqueId val="{0000001D-ABB2-42F5-8620-3E9D8282BDBE}"/>
              </c:ext>
            </c:extLst>
          </c:dPt>
          <c:dPt>
            <c:idx val="15"/>
            <c:invertIfNegative val="0"/>
            <c:bubble3D val="0"/>
            <c:extLst>
              <c:ext xmlns:c16="http://schemas.microsoft.com/office/drawing/2014/chart" uri="{C3380CC4-5D6E-409C-BE32-E72D297353CC}">
                <c16:uniqueId val="{0000001F-ABB2-42F5-8620-3E9D8282BDB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'НЭГТГЭЛ 2021'!$M$34:$M$49</c:f>
              <c:strCache>
                <c:ptCount val="16"/>
                <c:pt idx="0">
                  <c:v>Автозам -3</c:v>
                </c:pt>
                <c:pt idx="1">
                  <c:v>Барилга - 13</c:v>
                </c:pt>
                <c:pt idx="2">
                  <c:v>Гэрэлтүүлэг - /32/</c:v>
                </c:pt>
                <c:pt idx="3">
                  <c:v>Их засвар - 32</c:v>
                </c:pt>
                <c:pt idx="4">
                  <c:v>Дэд бүтэц - 1</c:v>
                </c:pt>
                <c:pt idx="5">
                  <c:v>Камержуулалт - 1</c:v>
                </c:pt>
                <c:pt idx="6">
                  <c:v>Тохижилт - 39</c:v>
                </c:pt>
                <c:pt idx="7">
                  <c:v>Угсралтын ажил - 1</c:v>
                </c:pt>
                <c:pt idx="8">
                  <c:v>Хийн зуух - /4/</c:v>
                </c:pt>
                <c:pt idx="9">
                  <c:v>Холбооны ажил - 1</c:v>
                </c:pt>
                <c:pt idx="10">
                  <c:v>Сагсан бөмбөгийн талбай - 1</c:v>
                </c:pt>
                <c:pt idx="11">
                  <c:v>Халаах систем - 1</c:v>
                </c:pt>
                <c:pt idx="12">
                  <c:v>Цэцэрлэгт хүрээлэн - 1</c:v>
                </c:pt>
                <c:pt idx="13">
                  <c:v>Шугам сүлжээ -/18/</c:v>
                </c:pt>
                <c:pt idx="14">
                  <c:v>Шүдний кабинет - 1</c:v>
                </c:pt>
                <c:pt idx="15">
                  <c:v>Эрчим хүч - /5/</c:v>
                </c:pt>
              </c:strCache>
            </c:strRef>
          </c:cat>
          <c:val>
            <c:numRef>
              <c:f>'НЭГТГЭЛ 2021'!$N$34:$N$49</c:f>
              <c:numCache>
                <c:formatCode>_(* #,##0.0_);_(* \(#,##0.0\);_(* "-"??_);_(@_)</c:formatCode>
                <c:ptCount val="16"/>
                <c:pt idx="0">
                  <c:v>55922126</c:v>
                </c:pt>
                <c:pt idx="1">
                  <c:v>30096863182.599998</c:v>
                </c:pt>
                <c:pt idx="2">
                  <c:v>3003412523</c:v>
                </c:pt>
                <c:pt idx="3">
                  <c:v>2144346621</c:v>
                </c:pt>
                <c:pt idx="4">
                  <c:v>879652270</c:v>
                </c:pt>
                <c:pt idx="5">
                  <c:v>6300000</c:v>
                </c:pt>
                <c:pt idx="6">
                  <c:v>6454327317</c:v>
                </c:pt>
                <c:pt idx="7">
                  <c:v>4000000000</c:v>
                </c:pt>
                <c:pt idx="8">
                  <c:v>1660767239</c:v>
                </c:pt>
                <c:pt idx="9">
                  <c:v>45309296</c:v>
                </c:pt>
                <c:pt idx="10">
                  <c:v>29000000</c:v>
                </c:pt>
                <c:pt idx="11">
                  <c:v>368879416</c:v>
                </c:pt>
                <c:pt idx="12">
                  <c:v>0</c:v>
                </c:pt>
                <c:pt idx="13">
                  <c:v>42561611172.800003</c:v>
                </c:pt>
                <c:pt idx="14">
                  <c:v>165742500</c:v>
                </c:pt>
                <c:pt idx="15">
                  <c:v>2020628086</c:v>
                </c:pt>
              </c:numCache>
            </c:numRef>
          </c:val>
          <c:extLst>
            <c:ext xmlns:c16="http://schemas.microsoft.com/office/drawing/2014/chart" uri="{C3380CC4-5D6E-409C-BE32-E72D297353CC}">
              <c16:uniqueId val="{00000020-ABB2-42F5-8620-3E9D8282BDBE}"/>
            </c:ext>
          </c:extLst>
        </c:ser>
        <c:dLbls>
          <c:showLegendKey val="0"/>
          <c:showVal val="1"/>
          <c:showCatName val="0"/>
          <c:showSerName val="0"/>
          <c:showPercent val="0"/>
          <c:showBubbleSize val="0"/>
        </c:dLbls>
        <c:gapWidth val="96"/>
        <c:axId val="1626013600"/>
        <c:axId val="1626019584"/>
      </c:barChart>
      <c:valAx>
        <c:axId val="1626019584"/>
        <c:scaling>
          <c:orientation val="minMax"/>
        </c:scaling>
        <c:delete val="1"/>
        <c:axPos val="b"/>
        <c:numFmt formatCode="_(* #,##0.0_);_(* \(#,##0.0\);_(* &quot;-&quot;??_);_(@_)" sourceLinked="1"/>
        <c:majorTickMark val="none"/>
        <c:minorTickMark val="none"/>
        <c:tickLblPos val="nextTo"/>
        <c:crossAx val="1626013600"/>
        <c:crosses val="autoZero"/>
        <c:crossBetween val="between"/>
      </c:valAx>
      <c:catAx>
        <c:axId val="1626013600"/>
        <c:scaling>
          <c:orientation val="minMax"/>
        </c:scaling>
        <c:delete val="0"/>
        <c:axPos val="l"/>
        <c:majorGridlines>
          <c:spPr>
            <a:ln w="9525" cap="flat" cmpd="sng" algn="ctr">
              <a:solidFill>
                <a:schemeClr val="bg1">
                  <a:lumMod val="85000"/>
                  <a:alpha val="51000"/>
                </a:schemeClr>
              </a:solidFill>
              <a:round/>
            </a:ln>
            <a:effectLst/>
          </c:spPr>
        </c:majorGridlines>
        <c:numFmt formatCode="General" sourceLinked="1"/>
        <c:majorTickMark val="none"/>
        <c:minorTickMark val="none"/>
        <c:tickLblPos val="nextTo"/>
        <c:spPr>
          <a:noFill/>
          <a:ln w="3175" cap="flat" cmpd="sng" algn="ctr">
            <a:solidFill>
              <a:schemeClr val="bg1">
                <a:lumMod val="85000"/>
              </a:schemeClr>
            </a:solidFill>
            <a:round/>
          </a:ln>
          <a:effectLst/>
        </c:spPr>
        <c:txPr>
          <a:bodyPr rot="-60000000" spcFirstLastPara="1" vertOverflow="ellipsis" vert="horz" wrap="square" anchor="ctr" anchorCtr="1"/>
          <a:lstStyle/>
          <a:p>
            <a:pPr>
              <a:defRPr sz="1600" b="0" i="0" u="none" strike="noStrike" kern="1200" cap="all" spc="150" normalizeH="0" baseline="0">
                <a:solidFill>
                  <a:schemeClr val="tx1"/>
                </a:solidFill>
                <a:latin typeface="+mn-lt"/>
                <a:ea typeface="+mn-ea"/>
                <a:cs typeface="+mn-cs"/>
              </a:defRPr>
            </a:pPr>
            <a:endParaRPr lang="en-US"/>
          </a:p>
        </c:txPr>
        <c:crossAx val="162601958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sz="1600">
          <a:solidFill>
            <a:schemeClr val="tx1"/>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70564149135159E-2"/>
          <c:y val="0.14610966208124862"/>
          <c:w val="0.92769552542277534"/>
          <c:h val="0.6454177614545944"/>
        </c:manualLayout>
      </c:layout>
      <c:barChart>
        <c:barDir val="bar"/>
        <c:grouping val="clustered"/>
        <c:varyColors val="0"/>
        <c:ser>
          <c:idx val="0"/>
          <c:order val="0"/>
          <c:tx>
            <c:strRef>
              <c:f>Sheet1!$B$1</c:f>
              <c:strCache>
                <c:ptCount val="1"/>
                <c:pt idx="0">
                  <c:v>Хөрөнгө (сая.төг)</c:v>
                </c:pt>
              </c:strCache>
            </c:strRef>
          </c:tx>
          <c:spPr>
            <a:solidFill>
              <a:schemeClr val="accent6">
                <a:lumMod val="75000"/>
              </a:schemeClr>
            </a:solidFill>
            <a:ln>
              <a:noFill/>
            </a:ln>
            <a:effectLst/>
          </c:spPr>
          <c:invertIfNegative val="0"/>
          <c:dLbls>
            <c:dLbl>
              <c:idx val="0"/>
              <c:tx>
                <c:rich>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r>
                      <a:rPr lang="en-US" dirty="0"/>
                      <a:t>1212.6</a:t>
                    </a:r>
                  </a:p>
                </c:rich>
              </c:tx>
              <c:spPr>
                <a:noFill/>
                <a:ln>
                  <a:noFill/>
                </a:ln>
                <a:effectLst/>
              </c:spPr>
              <c:txPr>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433-4F44-903A-6BE5853401CA}"/>
                </c:ext>
              </c:extLst>
            </c:dLbl>
            <c:dLbl>
              <c:idx val="1"/>
              <c:tx>
                <c:rich>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r>
                      <a:rPr lang="en-US" dirty="0"/>
                      <a:t>5020.0</a:t>
                    </a:r>
                  </a:p>
                </c:rich>
              </c:tx>
              <c:spPr>
                <a:noFill/>
                <a:ln>
                  <a:noFill/>
                </a:ln>
                <a:effectLst/>
              </c:spPr>
              <c:txPr>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433-4F44-903A-6BE5853401CA}"/>
                </c:ext>
              </c:extLst>
            </c:dLbl>
            <c:dLbl>
              <c:idx val="2"/>
              <c:tx>
                <c:rich>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r>
                      <a:rPr lang="en-US" dirty="0"/>
                      <a:t>49.6</a:t>
                    </a:r>
                  </a:p>
                </c:rich>
              </c:tx>
              <c:spPr>
                <a:noFill/>
                <a:ln>
                  <a:noFill/>
                </a:ln>
                <a:effectLst/>
              </c:spPr>
              <c:txPr>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433-4F44-903A-6BE5853401CA}"/>
                </c:ext>
              </c:extLst>
            </c:dLbl>
            <c:dLbl>
              <c:idx val="3"/>
              <c:tx>
                <c:rich>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r>
                      <a:rPr lang="en-US" dirty="0"/>
                      <a:t>2294.1</a:t>
                    </a:r>
                  </a:p>
                </c:rich>
              </c:tx>
              <c:spPr>
                <a:noFill/>
                <a:ln>
                  <a:noFill/>
                </a:ln>
                <a:effectLst/>
              </c:spPr>
              <c:txPr>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433-4F44-903A-6BE5853401CA}"/>
                </c:ext>
              </c:extLst>
            </c:dLbl>
            <c:dLbl>
              <c:idx val="4"/>
              <c:tx>
                <c:rich>
                  <a:bodyPr/>
                  <a:lstStyle/>
                  <a:p>
                    <a:r>
                      <a:rPr lang="en-US" sz="1600" b="0" i="0" u="none" strike="noStrike" kern="1200" baseline="0" dirty="0">
                        <a:solidFill>
                          <a:srgbClr val="292828"/>
                        </a:solidFill>
                      </a:rPr>
                      <a:t>2233.1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433-4F44-903A-6BE5853401CA}"/>
                </c:ext>
              </c:extLst>
            </c:dLbl>
            <c:dLbl>
              <c:idx val="5"/>
              <c:tx>
                <c:rich>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r>
                      <a:rPr lang="en-US" dirty="0"/>
                      <a:t>251.8</a:t>
                    </a:r>
                  </a:p>
                </c:rich>
              </c:tx>
              <c:spPr>
                <a:noFill/>
                <a:ln>
                  <a:noFill/>
                </a:ln>
                <a:effectLst/>
              </c:spPr>
              <c:txPr>
                <a:bodyPr rot="0" spcFirstLastPara="1" vertOverflow="ellipsis" vert="horz" wrap="square" anchor="ctr" anchorCtr="1"/>
                <a:lstStyle/>
                <a:p>
                  <a:pPr algn="ctr" rtl="0">
                    <a:defRPr sz="1800" b="0" i="0" u="none" strike="noStrike" kern="1200" baseline="0">
                      <a:solidFill>
                        <a:srgbClr val="292828"/>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433-4F44-903A-6BE5853401CA}"/>
                </c:ext>
              </c:extLst>
            </c:dLbl>
            <c:spPr>
              <a:noFill/>
              <a:ln>
                <a:noFill/>
              </a:ln>
              <a:effectLst/>
            </c:spPr>
            <c:txPr>
              <a:bodyPr rot="0" spcFirstLastPara="1" vertOverflow="ellipsis" vert="horz" wrap="square" anchor="ctr" anchorCtr="1"/>
              <a:lstStyle/>
              <a:p>
                <a:pPr>
                  <a:defRPr sz="1800" b="0" i="0" u="none" strike="noStrike" kern="1200" baseline="0">
                    <a:solidFill>
                      <a:srgbClr val="292828"/>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Дахин үнэлсэн хөрөнгө</c:v>
                </c:pt>
                <c:pt idx="1">
                  <c:v>Данснаас хассан хөрөнгө</c:v>
                </c:pt>
                <c:pt idx="2">
                  <c:v>Данснаас дансанд шилжүүлсэн хөрөнгө</c:v>
                </c:pt>
                <c:pt idx="3">
                  <c:v>Балансаас балансад шилжүүлсэн хөрөнгө</c:v>
                </c:pt>
                <c:pt idx="4">
                  <c:v>Бүртгэсэн хөрөнгө</c:v>
                </c:pt>
                <c:pt idx="5">
                  <c:v>Шинээр худалдан авсан хөрөнгө</c:v>
                </c:pt>
              </c:strCache>
            </c:strRef>
          </c:cat>
          <c:val>
            <c:numRef>
              <c:f>Sheet1!$B$2:$B$7</c:f>
              <c:numCache>
                <c:formatCode>General</c:formatCode>
                <c:ptCount val="6"/>
                <c:pt idx="0">
                  <c:v>1212.5999999999999</c:v>
                </c:pt>
                <c:pt idx="1">
                  <c:v>5020</c:v>
                </c:pt>
                <c:pt idx="2">
                  <c:v>49.6</c:v>
                </c:pt>
                <c:pt idx="3">
                  <c:v>2294.1</c:v>
                </c:pt>
                <c:pt idx="4">
                  <c:v>2233.1</c:v>
                </c:pt>
                <c:pt idx="5" formatCode="#,##0">
                  <c:v>251.8</c:v>
                </c:pt>
              </c:numCache>
            </c:numRef>
          </c:val>
          <c:extLst>
            <c:ext xmlns:c16="http://schemas.microsoft.com/office/drawing/2014/chart" uri="{C3380CC4-5D6E-409C-BE32-E72D297353CC}">
              <c16:uniqueId val="{00000000-6629-44D4-9D98-15C9DBD34257}"/>
            </c:ext>
          </c:extLst>
        </c:ser>
        <c:dLbls>
          <c:showLegendKey val="0"/>
          <c:showVal val="0"/>
          <c:showCatName val="0"/>
          <c:showSerName val="0"/>
          <c:showPercent val="0"/>
          <c:showBubbleSize val="0"/>
        </c:dLbls>
        <c:gapWidth val="57"/>
        <c:axId val="1815987120"/>
        <c:axId val="1815984400"/>
      </c:barChart>
      <c:catAx>
        <c:axId val="181598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292828"/>
                </a:solidFill>
                <a:latin typeface="+mn-lt"/>
                <a:ea typeface="+mn-ea"/>
                <a:cs typeface="+mn-cs"/>
              </a:defRPr>
            </a:pPr>
            <a:endParaRPr lang="en-US"/>
          </a:p>
        </c:txPr>
        <c:crossAx val="1815984400"/>
        <c:crosses val="autoZero"/>
        <c:auto val="1"/>
        <c:lblAlgn val="ctr"/>
        <c:lblOffset val="100"/>
        <c:noMultiLvlLbl val="0"/>
      </c:catAx>
      <c:valAx>
        <c:axId val="1815984400"/>
        <c:scaling>
          <c:orientation val="minMax"/>
        </c:scaling>
        <c:delete val="0"/>
        <c:axPos val="b"/>
        <c:majorGridlines>
          <c:spPr>
            <a:ln w="9525" cap="flat" cmpd="sng" algn="ctr">
              <a:solidFill>
                <a:schemeClr val="bg1">
                  <a:lumMod val="65000"/>
                  <a:alpha val="17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292828"/>
                </a:solidFill>
                <a:latin typeface="+mn-lt"/>
                <a:ea typeface="+mn-ea"/>
                <a:cs typeface="+mn-cs"/>
              </a:defRPr>
            </a:pPr>
            <a:endParaRPr lang="en-US"/>
          </a:p>
        </c:txPr>
        <c:crossAx val="1815987120"/>
        <c:crosses val="autoZero"/>
        <c:crossBetween val="between"/>
      </c:valAx>
      <c:spPr>
        <a:noFill/>
        <a:ln>
          <a:noFill/>
        </a:ln>
        <a:effectLst/>
      </c:spPr>
    </c:plotArea>
    <c:legend>
      <c:legendPos val="b"/>
      <c:layout>
        <c:manualLayout>
          <c:xMode val="edge"/>
          <c:yMode val="edge"/>
          <c:x val="0.37496458873710886"/>
          <c:y val="0.91097053651154491"/>
          <c:w val="0.35538301424688029"/>
          <c:h val="5.1579941294251745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292828"/>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rgbClr val="292828"/>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131199968850826"/>
          <c:y val="0.13993644918553697"/>
          <c:w val="0.81517442652776961"/>
          <c:h val="0.69323598186590296"/>
        </c:manualLayout>
      </c:layout>
      <c:bar3DChart>
        <c:barDir val="col"/>
        <c:grouping val="standard"/>
        <c:varyColors val="0"/>
        <c:ser>
          <c:idx val="0"/>
          <c:order val="0"/>
          <c:tx>
            <c:strRef>
              <c:f>Sheet1!$B$1</c:f>
              <c:strCache>
                <c:ptCount val="1"/>
                <c:pt idx="0">
                  <c:v>Нийт ирсэн бичгийн тоо</c:v>
                </c:pt>
              </c:strCache>
            </c:strRef>
          </c:tx>
          <c:spPr>
            <a:gradFill flip="none" rotWithShape="1">
              <a:gsLst>
                <a:gs pos="0">
                  <a:srgbClr val="303082">
                    <a:shade val="30000"/>
                    <a:satMod val="115000"/>
                  </a:srgbClr>
                </a:gs>
                <a:gs pos="50000">
                  <a:srgbClr val="303082">
                    <a:shade val="67500"/>
                    <a:satMod val="115000"/>
                  </a:srgbClr>
                </a:gs>
                <a:gs pos="100000">
                  <a:srgbClr val="303082">
                    <a:shade val="100000"/>
                    <a:satMod val="115000"/>
                  </a:srgbClr>
                </a:gs>
              </a:gsLst>
              <a:lin ang="16200000" scaled="1"/>
              <a:tileRect/>
            </a:gra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cat>
            <c:strRef>
              <c:f>Sheet1!$A$2:$A$6</c:f>
              <c:strCache>
                <c:ptCount val="5"/>
                <c:pt idx="0">
                  <c:v>ЗТСХ</c:v>
                </c:pt>
                <c:pt idx="1">
                  <c:v>ӨБМХ</c:v>
                </c:pt>
                <c:pt idx="2">
                  <c:v>ӨМХ</c:v>
                </c:pt>
                <c:pt idx="3">
                  <c:v>ӨХАДАХ</c:v>
                </c:pt>
                <c:pt idx="4">
                  <c:v>Цохолт хийж байгаа</c:v>
                </c:pt>
              </c:strCache>
            </c:strRef>
          </c:cat>
          <c:val>
            <c:numRef>
              <c:f>Sheet1!$B$2:$B$6</c:f>
              <c:numCache>
                <c:formatCode>General</c:formatCode>
                <c:ptCount val="5"/>
                <c:pt idx="0">
                  <c:v>586</c:v>
                </c:pt>
                <c:pt idx="1">
                  <c:v>960</c:v>
                </c:pt>
                <c:pt idx="2">
                  <c:v>367</c:v>
                </c:pt>
                <c:pt idx="3">
                  <c:v>96</c:v>
                </c:pt>
                <c:pt idx="4">
                  <c:v>4</c:v>
                </c:pt>
              </c:numCache>
            </c:numRef>
          </c:val>
          <c:extLst>
            <c:ext xmlns:c16="http://schemas.microsoft.com/office/drawing/2014/chart" uri="{C3380CC4-5D6E-409C-BE32-E72D297353CC}">
              <c16:uniqueId val="{00000000-D57E-4244-B002-4D2232FDD03F}"/>
            </c:ext>
          </c:extLst>
        </c:ser>
        <c:dLbls>
          <c:showLegendKey val="0"/>
          <c:showVal val="0"/>
          <c:showCatName val="0"/>
          <c:showSerName val="0"/>
          <c:showPercent val="0"/>
          <c:showBubbleSize val="0"/>
        </c:dLbls>
        <c:gapWidth val="150"/>
        <c:shape val="box"/>
        <c:axId val="1815982768"/>
        <c:axId val="1815987664"/>
        <c:axId val="1756793024"/>
      </c:bar3DChart>
      <c:catAx>
        <c:axId val="1815982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15987664"/>
        <c:crosses val="autoZero"/>
        <c:auto val="1"/>
        <c:lblAlgn val="ctr"/>
        <c:lblOffset val="100"/>
        <c:noMultiLvlLbl val="0"/>
      </c:catAx>
      <c:valAx>
        <c:axId val="1815987664"/>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815982768"/>
        <c:crosses val="autoZero"/>
        <c:crossBetween val="between"/>
      </c:valAx>
      <c:serAx>
        <c:axId val="1756793024"/>
        <c:scaling>
          <c:orientation val="minMax"/>
        </c:scaling>
        <c:delete val="1"/>
        <c:axPos val="b"/>
        <c:majorGridlines>
          <c:spPr>
            <a:ln w="9525" cap="flat" cmpd="sng" algn="ctr">
              <a:solidFill>
                <a:schemeClr val="tx1">
                  <a:lumMod val="5000"/>
                  <a:lumOff val="95000"/>
                </a:schemeClr>
              </a:solidFill>
              <a:round/>
            </a:ln>
            <a:effectLst/>
          </c:spPr>
        </c:majorGridlines>
        <c:majorTickMark val="none"/>
        <c:minorTickMark val="none"/>
        <c:tickLblPos val="nextTo"/>
        <c:crossAx val="1815987664"/>
        <c:crosses val="autoZero"/>
      </c:ser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131199968850826"/>
          <c:y val="0.13993644918553697"/>
          <c:w val="0.81517442652776961"/>
          <c:h val="0.69323598186590296"/>
        </c:manualLayout>
      </c:layout>
      <c:bar3DChart>
        <c:barDir val="col"/>
        <c:grouping val="standard"/>
        <c:varyColors val="0"/>
        <c:ser>
          <c:idx val="0"/>
          <c:order val="0"/>
          <c:tx>
            <c:strRef>
              <c:f>Sheet1!$B$1</c:f>
              <c:strCache>
                <c:ptCount val="1"/>
                <c:pt idx="0">
                  <c:v>Нийт ирсэн өргөдөл, гомдол</c:v>
                </c:pt>
              </c:strCache>
            </c:strRef>
          </c:tx>
          <c:spPr>
            <a:gradFill flip="none" rotWithShape="1">
              <a:gsLst>
                <a:gs pos="0">
                  <a:srgbClr val="303082">
                    <a:shade val="30000"/>
                    <a:satMod val="115000"/>
                  </a:srgbClr>
                </a:gs>
                <a:gs pos="50000">
                  <a:srgbClr val="303082">
                    <a:shade val="67500"/>
                    <a:satMod val="115000"/>
                  </a:srgbClr>
                </a:gs>
                <a:gs pos="100000">
                  <a:srgbClr val="303082">
                    <a:shade val="100000"/>
                    <a:satMod val="115000"/>
                  </a:srgbClr>
                </a:gs>
              </a:gsLst>
              <a:lin ang="16200000" scaled="1"/>
              <a:tileRect/>
            </a:gra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cat>
            <c:strRef>
              <c:f>Sheet1!$A$2:$A$5</c:f>
              <c:strCache>
                <c:ptCount val="4"/>
                <c:pt idx="0">
                  <c:v>ЗТСХ</c:v>
                </c:pt>
                <c:pt idx="1">
                  <c:v>ӨБМХ</c:v>
                </c:pt>
                <c:pt idx="2">
                  <c:v>ӨМХ</c:v>
                </c:pt>
                <c:pt idx="3">
                  <c:v>ӨХАДАХ</c:v>
                </c:pt>
              </c:strCache>
            </c:strRef>
          </c:cat>
          <c:val>
            <c:numRef>
              <c:f>Sheet1!$B$2:$B$5</c:f>
              <c:numCache>
                <c:formatCode>General</c:formatCode>
                <c:ptCount val="4"/>
                <c:pt idx="0">
                  <c:v>32</c:v>
                </c:pt>
                <c:pt idx="1">
                  <c:v>6</c:v>
                </c:pt>
                <c:pt idx="2">
                  <c:v>8</c:v>
                </c:pt>
                <c:pt idx="3">
                  <c:v>2</c:v>
                </c:pt>
              </c:numCache>
            </c:numRef>
          </c:val>
          <c:extLst>
            <c:ext xmlns:c16="http://schemas.microsoft.com/office/drawing/2014/chart" uri="{C3380CC4-5D6E-409C-BE32-E72D297353CC}">
              <c16:uniqueId val="{00000000-D57E-4244-B002-4D2232FDD03F}"/>
            </c:ext>
          </c:extLst>
        </c:ser>
        <c:dLbls>
          <c:showLegendKey val="0"/>
          <c:showVal val="0"/>
          <c:showCatName val="0"/>
          <c:showSerName val="0"/>
          <c:showPercent val="0"/>
          <c:showBubbleSize val="0"/>
        </c:dLbls>
        <c:gapWidth val="150"/>
        <c:shape val="box"/>
        <c:axId val="1815989296"/>
        <c:axId val="1815985488"/>
        <c:axId val="1756785536"/>
      </c:bar3DChart>
      <c:catAx>
        <c:axId val="1815989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15985488"/>
        <c:crosses val="autoZero"/>
        <c:auto val="1"/>
        <c:lblAlgn val="ctr"/>
        <c:lblOffset val="100"/>
        <c:noMultiLvlLbl val="0"/>
      </c:catAx>
      <c:valAx>
        <c:axId val="1815985488"/>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815989296"/>
        <c:crosses val="autoZero"/>
        <c:crossBetween val="between"/>
      </c:valAx>
      <c:serAx>
        <c:axId val="1756785536"/>
        <c:scaling>
          <c:orientation val="minMax"/>
        </c:scaling>
        <c:delete val="1"/>
        <c:axPos val="b"/>
        <c:majorGridlines>
          <c:spPr>
            <a:ln w="9525" cap="flat" cmpd="sng" algn="ctr">
              <a:solidFill>
                <a:schemeClr val="tx1">
                  <a:lumMod val="5000"/>
                  <a:lumOff val="95000"/>
                </a:schemeClr>
              </a:solidFill>
              <a:round/>
            </a:ln>
            <a:effectLst/>
          </c:spPr>
        </c:majorGridlines>
        <c:majorTickMark val="none"/>
        <c:minorTickMark val="none"/>
        <c:tickLblPos val="nextTo"/>
        <c:crossAx val="1815985488"/>
        <c:crosses val="autoZero"/>
      </c:ser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6">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charts/style9.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drawings/drawing1.xml><?xml version="1.0" encoding="utf-8"?>
<c:userShapes xmlns:c="http://schemas.openxmlformats.org/drawingml/2006/chart">
  <cdr:relSizeAnchor xmlns:cdr="http://schemas.openxmlformats.org/drawingml/2006/chartDrawing">
    <cdr:from>
      <cdr:x>0.19338</cdr:x>
      <cdr:y>0.018</cdr:y>
    </cdr:from>
    <cdr:to>
      <cdr:x>0.80662</cdr:x>
      <cdr:y>0.09109</cdr:y>
    </cdr:to>
    <cdr:sp macro="" textlink="">
      <cdr:nvSpPr>
        <cdr:cNvPr id="2" name="TextBox 1"/>
        <cdr:cNvSpPr txBox="1"/>
      </cdr:nvSpPr>
      <cdr:spPr>
        <a:xfrm xmlns:a="http://schemas.openxmlformats.org/drawingml/2006/main">
          <a:off x="1924976" y="112286"/>
          <a:ext cx="6104509" cy="4559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mn-MN" sz="1600" b="1" dirty="0">
              <a:latin typeface="Arial" panose="020B0604020202020204" pitchFamily="34" charset="0"/>
              <a:cs typeface="Arial" panose="020B0604020202020204" pitchFamily="34" charset="0"/>
            </a:rPr>
            <a:t>151 БАЙГУУЛЛАГЫН ХӨРӨНГИЙН ХӨДӨЛГӨӨН АСУУДЛЫГ ШИЙДВЭРЛЭСЭН</a:t>
          </a:r>
        </a:p>
      </cdr:txBody>
    </cdr:sp>
  </cdr:relSizeAnchor>
</c:userShapes>
</file>

<file path=ppt/drawings/drawing2.xml><?xml version="1.0" encoding="utf-8"?>
<c:userShapes xmlns:c="http://schemas.openxmlformats.org/drawingml/2006/chart">
  <cdr:relSizeAnchor xmlns:cdr="http://schemas.openxmlformats.org/drawingml/2006/chartDrawing">
    <cdr:from>
      <cdr:x>0.17116</cdr:x>
      <cdr:y>0.02629</cdr:y>
    </cdr:from>
    <cdr:to>
      <cdr:x>0.93865</cdr:x>
      <cdr:y>0.11815</cdr:y>
    </cdr:to>
    <cdr:sp macro="" textlink="">
      <cdr:nvSpPr>
        <cdr:cNvPr id="2" name="Rectangle 1"/>
        <cdr:cNvSpPr/>
      </cdr:nvSpPr>
      <cdr:spPr>
        <a:xfrm xmlns:a="http://schemas.openxmlformats.org/drawingml/2006/main">
          <a:off x="992200" y="82540"/>
          <a:ext cx="4449091" cy="288396"/>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mn-MN" sz="1800" b="1" dirty="0">
              <a:solidFill>
                <a:schemeClr val="tx1"/>
              </a:solidFill>
              <a:latin typeface="Arial" panose="020B0604020202020204" pitchFamily="34" charset="0"/>
              <a:cs typeface="Arial" panose="020B0604020202020204" pitchFamily="34" charset="0"/>
            </a:rPr>
            <a:t>Ирсэн</a:t>
          </a:r>
          <a:r>
            <a:rPr lang="mn-MN" sz="1800" b="1" baseline="0" dirty="0">
              <a:solidFill>
                <a:schemeClr val="tx1"/>
              </a:solidFill>
              <a:latin typeface="Arial" panose="020B0604020202020204" pitchFamily="34" charset="0"/>
              <a:cs typeface="Arial" panose="020B0604020202020204" pitchFamily="34" charset="0"/>
            </a:rPr>
            <a:t> бичгийн шийдвэрлэлт /хэлтэс бүрээр/</a:t>
          </a:r>
          <a:endParaRPr lang="en-US" sz="1800" b="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0.17116</cdr:x>
      <cdr:y>0.02629</cdr:y>
    </cdr:from>
    <cdr:to>
      <cdr:x>0.93865</cdr:x>
      <cdr:y>0.11815</cdr:y>
    </cdr:to>
    <cdr:sp macro="" textlink="">
      <cdr:nvSpPr>
        <cdr:cNvPr id="2" name="Rectangle 1"/>
        <cdr:cNvSpPr/>
      </cdr:nvSpPr>
      <cdr:spPr>
        <a:xfrm xmlns:a="http://schemas.openxmlformats.org/drawingml/2006/main">
          <a:off x="992200" y="82540"/>
          <a:ext cx="4449091" cy="288396"/>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mn-MN" sz="1800" b="1" dirty="0">
              <a:solidFill>
                <a:schemeClr val="tx1"/>
              </a:solidFill>
              <a:latin typeface="Arial" panose="020B0604020202020204" pitchFamily="34" charset="0"/>
              <a:cs typeface="Arial" panose="020B0604020202020204" pitchFamily="34" charset="0"/>
            </a:rPr>
            <a:t>Өргөдөл, гомдол </a:t>
          </a:r>
          <a:r>
            <a:rPr lang="mn-MN" sz="1800" b="1" baseline="0" dirty="0">
              <a:solidFill>
                <a:schemeClr val="tx1"/>
              </a:solidFill>
              <a:latin typeface="Arial" panose="020B0604020202020204" pitchFamily="34" charset="0"/>
              <a:cs typeface="Arial" panose="020B0604020202020204" pitchFamily="34" charset="0"/>
            </a:rPr>
            <a:t>шийдвэрлэлт /хэлтэс бүрээр/</a:t>
          </a:r>
          <a:endParaRPr lang="en-US" sz="1800" b="1" dirty="0">
            <a:solidFill>
              <a:schemeClr val="tx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mn-MN"/>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80BF5776-5FE9-4D99-BE5F-75695D2B3025}" type="datetimeFigureOut">
              <a:rPr lang="mn-MN" smtClean="0"/>
              <a:t>2022-12-09</a:t>
            </a:fld>
            <a:endParaRPr lang="mn-MN"/>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mn-MN"/>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mn-MN"/>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47E20C53-C728-4A77-B757-A4AB3B513F3E}" type="slidenum">
              <a:rPr lang="mn-MN" smtClean="0"/>
              <a:t>‹#›</a:t>
            </a:fld>
            <a:endParaRPr lang="mn-MN"/>
          </a:p>
        </p:txBody>
      </p:sp>
    </p:spTree>
    <p:extLst>
      <p:ext uri="{BB962C8B-B14F-4D97-AF65-F5344CB8AC3E}">
        <p14:creationId xmlns:p14="http://schemas.microsoft.com/office/powerpoint/2010/main" val="2182619982"/>
      </p:ext>
    </p:extLst>
  </p:cSld>
  <p:clrMap bg1="lt1" tx1="dk1" bg2="lt2" tx2="dk2" accent1="accent1" accent2="accent2" accent3="accent3" accent4="accent4" accent5="accent5" accent6="accent6" hlink="hlink" folHlink="folHlink"/>
  <p:notesStyle>
    <a:lvl1pPr marL="0" algn="l" defTabSz="914119" rtl="0" eaLnBrk="1" latinLnBrk="0" hangingPunct="1">
      <a:defRPr sz="1200" kern="1200">
        <a:solidFill>
          <a:schemeClr val="tx1"/>
        </a:solidFill>
        <a:latin typeface="+mn-lt"/>
        <a:ea typeface="+mn-ea"/>
        <a:cs typeface="+mn-cs"/>
      </a:defRPr>
    </a:lvl1pPr>
    <a:lvl2pPr marL="457061" algn="l" defTabSz="914119" rtl="0" eaLnBrk="1" latinLnBrk="0" hangingPunct="1">
      <a:defRPr sz="1200" kern="1200">
        <a:solidFill>
          <a:schemeClr val="tx1"/>
        </a:solidFill>
        <a:latin typeface="+mn-lt"/>
        <a:ea typeface="+mn-ea"/>
        <a:cs typeface="+mn-cs"/>
      </a:defRPr>
    </a:lvl2pPr>
    <a:lvl3pPr marL="914119" algn="l" defTabSz="914119" rtl="0" eaLnBrk="1" latinLnBrk="0" hangingPunct="1">
      <a:defRPr sz="1200" kern="1200">
        <a:solidFill>
          <a:schemeClr val="tx1"/>
        </a:solidFill>
        <a:latin typeface="+mn-lt"/>
        <a:ea typeface="+mn-ea"/>
        <a:cs typeface="+mn-cs"/>
      </a:defRPr>
    </a:lvl3pPr>
    <a:lvl4pPr marL="1371180" algn="l" defTabSz="914119" rtl="0" eaLnBrk="1" latinLnBrk="0" hangingPunct="1">
      <a:defRPr sz="1200" kern="1200">
        <a:solidFill>
          <a:schemeClr val="tx1"/>
        </a:solidFill>
        <a:latin typeface="+mn-lt"/>
        <a:ea typeface="+mn-ea"/>
        <a:cs typeface="+mn-cs"/>
      </a:defRPr>
    </a:lvl4pPr>
    <a:lvl5pPr marL="1828237" algn="l" defTabSz="914119" rtl="0" eaLnBrk="1" latinLnBrk="0" hangingPunct="1">
      <a:defRPr sz="1200" kern="1200">
        <a:solidFill>
          <a:schemeClr val="tx1"/>
        </a:solidFill>
        <a:latin typeface="+mn-lt"/>
        <a:ea typeface="+mn-ea"/>
        <a:cs typeface="+mn-cs"/>
      </a:defRPr>
    </a:lvl5pPr>
    <a:lvl6pPr marL="2285298" algn="l" defTabSz="914119" rtl="0" eaLnBrk="1" latinLnBrk="0" hangingPunct="1">
      <a:defRPr sz="1200" kern="1200">
        <a:solidFill>
          <a:schemeClr val="tx1"/>
        </a:solidFill>
        <a:latin typeface="+mn-lt"/>
        <a:ea typeface="+mn-ea"/>
        <a:cs typeface="+mn-cs"/>
      </a:defRPr>
    </a:lvl6pPr>
    <a:lvl7pPr marL="2742355" algn="l" defTabSz="914119" rtl="0" eaLnBrk="1" latinLnBrk="0" hangingPunct="1">
      <a:defRPr sz="1200" kern="1200">
        <a:solidFill>
          <a:schemeClr val="tx1"/>
        </a:solidFill>
        <a:latin typeface="+mn-lt"/>
        <a:ea typeface="+mn-ea"/>
        <a:cs typeface="+mn-cs"/>
      </a:defRPr>
    </a:lvl7pPr>
    <a:lvl8pPr marL="3199417" algn="l" defTabSz="914119" rtl="0" eaLnBrk="1" latinLnBrk="0" hangingPunct="1">
      <a:defRPr sz="1200" kern="1200">
        <a:solidFill>
          <a:schemeClr val="tx1"/>
        </a:solidFill>
        <a:latin typeface="+mn-lt"/>
        <a:ea typeface="+mn-ea"/>
        <a:cs typeface="+mn-cs"/>
      </a:defRPr>
    </a:lvl8pPr>
    <a:lvl9pPr marL="3656473" algn="l" defTabSz="9141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243013"/>
            <a:ext cx="5964237" cy="3355975"/>
          </a:xfrm>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47E20C53-C728-4A77-B757-A4AB3B513F3E}" type="slidenum">
              <a:rPr lang="mn-MN" smtClean="0"/>
              <a:t>2</a:t>
            </a:fld>
            <a:endParaRPr lang="mn-MN"/>
          </a:p>
        </p:txBody>
      </p:sp>
    </p:spTree>
    <p:extLst>
      <p:ext uri="{BB962C8B-B14F-4D97-AF65-F5344CB8AC3E}">
        <p14:creationId xmlns:p14="http://schemas.microsoft.com/office/powerpoint/2010/main" val="57501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243013"/>
            <a:ext cx="5964237" cy="3355975"/>
          </a:xfrm>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47E20C53-C728-4A77-B757-A4AB3B513F3E}" type="slidenum">
              <a:rPr lang="mn-MN" smtClean="0"/>
              <a:t>7</a:t>
            </a:fld>
            <a:endParaRPr lang="mn-MN"/>
          </a:p>
        </p:txBody>
      </p:sp>
    </p:spTree>
    <p:extLst>
      <p:ext uri="{BB962C8B-B14F-4D97-AF65-F5344CB8AC3E}">
        <p14:creationId xmlns:p14="http://schemas.microsoft.com/office/powerpoint/2010/main" val="279192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243013"/>
            <a:ext cx="5964237" cy="3355975"/>
          </a:xfrm>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47E20C53-C728-4A77-B757-A4AB3B513F3E}" type="slidenum">
              <a:rPr lang="mn-MN" smtClean="0"/>
              <a:t>9</a:t>
            </a:fld>
            <a:endParaRPr lang="mn-MN"/>
          </a:p>
        </p:txBody>
      </p:sp>
    </p:spTree>
    <p:extLst>
      <p:ext uri="{BB962C8B-B14F-4D97-AF65-F5344CB8AC3E}">
        <p14:creationId xmlns:p14="http://schemas.microsoft.com/office/powerpoint/2010/main" val="36685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243013"/>
            <a:ext cx="5964237" cy="3355975"/>
          </a:xfrm>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47E20C53-C728-4A77-B757-A4AB3B513F3E}" type="slidenum">
              <a:rPr lang="mn-MN" smtClean="0"/>
              <a:t>21</a:t>
            </a:fld>
            <a:endParaRPr lang="mn-MN"/>
          </a:p>
        </p:txBody>
      </p:sp>
    </p:spTree>
    <p:extLst>
      <p:ext uri="{BB962C8B-B14F-4D97-AF65-F5344CB8AC3E}">
        <p14:creationId xmlns:p14="http://schemas.microsoft.com/office/powerpoint/2010/main" val="252519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243013"/>
            <a:ext cx="5964237" cy="3355975"/>
          </a:xfrm>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47E20C53-C728-4A77-B757-A4AB3B513F3E}" type="slidenum">
              <a:rPr lang="mn-MN" smtClean="0"/>
              <a:t>22</a:t>
            </a:fld>
            <a:endParaRPr lang="mn-MN"/>
          </a:p>
        </p:txBody>
      </p:sp>
    </p:spTree>
    <p:extLst>
      <p:ext uri="{BB962C8B-B14F-4D97-AF65-F5344CB8AC3E}">
        <p14:creationId xmlns:p14="http://schemas.microsoft.com/office/powerpoint/2010/main" val="269238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243013"/>
            <a:ext cx="5964237" cy="3355975"/>
          </a:xfrm>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47E20C53-C728-4A77-B757-A4AB3B513F3E}" type="slidenum">
              <a:rPr lang="mn-MN" smtClean="0"/>
              <a:t>23</a:t>
            </a:fld>
            <a:endParaRPr lang="mn-MN"/>
          </a:p>
        </p:txBody>
      </p:sp>
    </p:spTree>
    <p:extLst>
      <p:ext uri="{BB962C8B-B14F-4D97-AF65-F5344CB8AC3E}">
        <p14:creationId xmlns:p14="http://schemas.microsoft.com/office/powerpoint/2010/main" val="112319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243013"/>
            <a:ext cx="5964237" cy="3355975"/>
          </a:xfrm>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47E20C53-C728-4A77-B757-A4AB3B513F3E}" type="slidenum">
              <a:rPr lang="mn-MN" smtClean="0"/>
              <a:t>24</a:t>
            </a:fld>
            <a:endParaRPr lang="mn-MN"/>
          </a:p>
        </p:txBody>
      </p:sp>
    </p:spTree>
    <p:extLst>
      <p:ext uri="{BB962C8B-B14F-4D97-AF65-F5344CB8AC3E}">
        <p14:creationId xmlns:p14="http://schemas.microsoft.com/office/powerpoint/2010/main" val="25107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243013"/>
            <a:ext cx="5964237" cy="3355975"/>
          </a:xfrm>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47E20C53-C728-4A77-B757-A4AB3B513F3E}" type="slidenum">
              <a:rPr lang="mn-MN" smtClean="0"/>
              <a:t>25</a:t>
            </a:fld>
            <a:endParaRPr lang="mn-MN"/>
          </a:p>
        </p:txBody>
      </p:sp>
    </p:spTree>
    <p:extLst>
      <p:ext uri="{BB962C8B-B14F-4D97-AF65-F5344CB8AC3E}">
        <p14:creationId xmlns:p14="http://schemas.microsoft.com/office/powerpoint/2010/main" val="365107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1" indent="0" algn="ctr">
              <a:buNone/>
              <a:defRPr>
                <a:solidFill>
                  <a:schemeClr val="tx1">
                    <a:tint val="75000"/>
                  </a:schemeClr>
                </a:solidFill>
              </a:defRPr>
            </a:lvl2pPr>
            <a:lvl3pPr marL="914119" indent="0" algn="ctr">
              <a:buNone/>
              <a:defRPr>
                <a:solidFill>
                  <a:schemeClr val="tx1">
                    <a:tint val="75000"/>
                  </a:schemeClr>
                </a:solidFill>
              </a:defRPr>
            </a:lvl3pPr>
            <a:lvl4pPr marL="1371180" indent="0" algn="ctr">
              <a:buNone/>
              <a:defRPr>
                <a:solidFill>
                  <a:schemeClr val="tx1">
                    <a:tint val="75000"/>
                  </a:schemeClr>
                </a:solidFill>
              </a:defRPr>
            </a:lvl4pPr>
            <a:lvl5pPr marL="1828237" indent="0" algn="ctr">
              <a:buNone/>
              <a:defRPr>
                <a:solidFill>
                  <a:schemeClr val="tx1">
                    <a:tint val="75000"/>
                  </a:schemeClr>
                </a:solidFill>
              </a:defRPr>
            </a:lvl5pPr>
            <a:lvl6pPr marL="2285298" indent="0" algn="ctr">
              <a:buNone/>
              <a:defRPr>
                <a:solidFill>
                  <a:schemeClr val="tx1">
                    <a:tint val="75000"/>
                  </a:schemeClr>
                </a:solidFill>
              </a:defRPr>
            </a:lvl6pPr>
            <a:lvl7pPr marL="2742355" indent="0" algn="ctr">
              <a:buNone/>
              <a:defRPr>
                <a:solidFill>
                  <a:schemeClr val="tx1">
                    <a:tint val="75000"/>
                  </a:schemeClr>
                </a:solidFill>
              </a:defRPr>
            </a:lvl7pPr>
            <a:lvl8pPr marL="3199417" indent="0" algn="ctr">
              <a:buNone/>
              <a:defRPr>
                <a:solidFill>
                  <a:schemeClr val="tx1">
                    <a:tint val="75000"/>
                  </a:schemeClr>
                </a:solidFill>
              </a:defRPr>
            </a:lvl8pPr>
            <a:lvl9pPr marL="36564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89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657" indent="0" algn="ctr">
              <a:buNone/>
              <a:defRPr sz="3000"/>
            </a:lvl2pPr>
            <a:lvl3pPr marL="1371316" indent="0" algn="ctr">
              <a:buNone/>
              <a:defRPr sz="2700"/>
            </a:lvl3pPr>
            <a:lvl4pPr marL="2056973" indent="0" algn="ctr">
              <a:buNone/>
              <a:defRPr sz="2300"/>
            </a:lvl4pPr>
            <a:lvl5pPr marL="2742630" indent="0" algn="ctr">
              <a:buNone/>
              <a:defRPr sz="2300"/>
            </a:lvl5pPr>
            <a:lvl6pPr marL="3428287" indent="0" algn="ctr">
              <a:buNone/>
              <a:defRPr sz="2300"/>
            </a:lvl6pPr>
            <a:lvl7pPr marL="4113946" indent="0" algn="ctr">
              <a:buNone/>
              <a:defRPr sz="2300"/>
            </a:lvl7pPr>
            <a:lvl8pPr marL="4799601" indent="0" algn="ctr">
              <a:buNone/>
              <a:defRPr sz="2300"/>
            </a:lvl8pPr>
            <a:lvl9pPr marL="5485258" indent="0" algn="ctr">
              <a:buNone/>
              <a:defRPr sz="2300"/>
            </a:lvl9pPr>
          </a:lstStyle>
          <a:p>
            <a:r>
              <a:rPr lang="en-US"/>
              <a:t>Click to edit Master subtitle style</a:t>
            </a:r>
          </a:p>
        </p:txBody>
      </p:sp>
      <p:sp>
        <p:nvSpPr>
          <p:cNvPr id="4" name="Date Placeholder 3"/>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122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38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4" y="2564607"/>
            <a:ext cx="15773400" cy="4279106"/>
          </a:xfrm>
        </p:spPr>
        <p:txBody>
          <a:bodyPr anchor="b"/>
          <a:lstStyle>
            <a:lvl1pPr>
              <a:defRPr sz="8900"/>
            </a:lvl1pPr>
          </a:lstStyle>
          <a:p>
            <a:r>
              <a:rPr lang="en-US"/>
              <a:t>Click to edit Master title style</a:t>
            </a:r>
          </a:p>
        </p:txBody>
      </p:sp>
      <p:sp>
        <p:nvSpPr>
          <p:cNvPr id="3" name="Text Placeholder 2"/>
          <p:cNvSpPr>
            <a:spLocks noGrp="1"/>
          </p:cNvSpPr>
          <p:nvPr>
            <p:ph type="body" idx="1"/>
          </p:nvPr>
        </p:nvSpPr>
        <p:spPr>
          <a:xfrm>
            <a:off x="1247774" y="6884200"/>
            <a:ext cx="15773400" cy="2250281"/>
          </a:xfrm>
        </p:spPr>
        <p:txBody>
          <a:bodyPr/>
          <a:lstStyle>
            <a:lvl1pPr marL="0" indent="0">
              <a:buNone/>
              <a:defRPr sz="3600">
                <a:solidFill>
                  <a:schemeClr val="tx1">
                    <a:tint val="75000"/>
                  </a:schemeClr>
                </a:solidFill>
              </a:defRPr>
            </a:lvl1pPr>
            <a:lvl2pPr marL="685657" indent="0">
              <a:buNone/>
              <a:defRPr sz="3000">
                <a:solidFill>
                  <a:schemeClr val="tx1">
                    <a:tint val="75000"/>
                  </a:schemeClr>
                </a:solidFill>
              </a:defRPr>
            </a:lvl2pPr>
            <a:lvl3pPr marL="1371316" indent="0">
              <a:buNone/>
              <a:defRPr sz="2700">
                <a:solidFill>
                  <a:schemeClr val="tx1">
                    <a:tint val="75000"/>
                  </a:schemeClr>
                </a:solidFill>
              </a:defRPr>
            </a:lvl3pPr>
            <a:lvl4pPr marL="2056973" indent="0">
              <a:buNone/>
              <a:defRPr sz="2300">
                <a:solidFill>
                  <a:schemeClr val="tx1">
                    <a:tint val="75000"/>
                  </a:schemeClr>
                </a:solidFill>
              </a:defRPr>
            </a:lvl4pPr>
            <a:lvl5pPr marL="2742630" indent="0">
              <a:buNone/>
              <a:defRPr sz="2300">
                <a:solidFill>
                  <a:schemeClr val="tx1">
                    <a:tint val="75000"/>
                  </a:schemeClr>
                </a:solidFill>
              </a:defRPr>
            </a:lvl5pPr>
            <a:lvl6pPr marL="3428287" indent="0">
              <a:buNone/>
              <a:defRPr sz="2300">
                <a:solidFill>
                  <a:schemeClr val="tx1">
                    <a:tint val="75000"/>
                  </a:schemeClr>
                </a:solidFill>
              </a:defRPr>
            </a:lvl6pPr>
            <a:lvl7pPr marL="4113946" indent="0">
              <a:buNone/>
              <a:defRPr sz="2300">
                <a:solidFill>
                  <a:schemeClr val="tx1">
                    <a:tint val="75000"/>
                  </a:schemeClr>
                </a:solidFill>
              </a:defRPr>
            </a:lvl7pPr>
            <a:lvl8pPr marL="4799601" indent="0">
              <a:buNone/>
              <a:defRPr sz="2300">
                <a:solidFill>
                  <a:schemeClr val="tx1">
                    <a:tint val="75000"/>
                  </a:schemeClr>
                </a:solidFill>
              </a:defRPr>
            </a:lvl8pPr>
            <a:lvl9pPr marL="5485258" indent="0">
              <a:buNone/>
              <a:defRPr sz="2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398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7"/>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7"/>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82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9"/>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7" y="2521745"/>
            <a:ext cx="7736682" cy="1235868"/>
          </a:xfrm>
        </p:spPr>
        <p:txBody>
          <a:bodyPr anchor="b"/>
          <a:lstStyle>
            <a:lvl1pPr marL="0" indent="0">
              <a:buNone/>
              <a:defRPr sz="3600" b="1"/>
            </a:lvl1pPr>
            <a:lvl2pPr marL="685657" indent="0">
              <a:buNone/>
              <a:defRPr sz="3000" b="1"/>
            </a:lvl2pPr>
            <a:lvl3pPr marL="1371316" indent="0">
              <a:buNone/>
              <a:defRPr sz="2700" b="1"/>
            </a:lvl3pPr>
            <a:lvl4pPr marL="2056973" indent="0">
              <a:buNone/>
              <a:defRPr sz="2300" b="1"/>
            </a:lvl4pPr>
            <a:lvl5pPr marL="2742630" indent="0">
              <a:buNone/>
              <a:defRPr sz="2300" b="1"/>
            </a:lvl5pPr>
            <a:lvl6pPr marL="3428287" indent="0">
              <a:buNone/>
              <a:defRPr sz="2300" b="1"/>
            </a:lvl6pPr>
            <a:lvl7pPr marL="4113946" indent="0">
              <a:buNone/>
              <a:defRPr sz="2300" b="1"/>
            </a:lvl7pPr>
            <a:lvl8pPr marL="4799601" indent="0">
              <a:buNone/>
              <a:defRPr sz="2300" b="1"/>
            </a:lvl8pPr>
            <a:lvl9pPr marL="5485258" indent="0">
              <a:buNone/>
              <a:defRPr sz="2300" b="1"/>
            </a:lvl9pPr>
          </a:lstStyle>
          <a:p>
            <a:pPr lvl="0"/>
            <a:r>
              <a:rPr lang="en-US"/>
              <a:t>Edit Master text styles</a:t>
            </a:r>
          </a:p>
        </p:txBody>
      </p:sp>
      <p:sp>
        <p:nvSpPr>
          <p:cNvPr id="4" name="Content Placeholder 3"/>
          <p:cNvSpPr>
            <a:spLocks noGrp="1"/>
          </p:cNvSpPr>
          <p:nvPr>
            <p:ph sz="half" idx="2"/>
          </p:nvPr>
        </p:nvSpPr>
        <p:spPr>
          <a:xfrm>
            <a:off x="1259687" y="3757613"/>
            <a:ext cx="77366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1" y="2521745"/>
            <a:ext cx="7774782" cy="1235868"/>
          </a:xfrm>
        </p:spPr>
        <p:txBody>
          <a:bodyPr anchor="b"/>
          <a:lstStyle>
            <a:lvl1pPr marL="0" indent="0">
              <a:buNone/>
              <a:defRPr sz="3600" b="1"/>
            </a:lvl1pPr>
            <a:lvl2pPr marL="685657" indent="0">
              <a:buNone/>
              <a:defRPr sz="3000" b="1"/>
            </a:lvl2pPr>
            <a:lvl3pPr marL="1371316" indent="0">
              <a:buNone/>
              <a:defRPr sz="2700" b="1"/>
            </a:lvl3pPr>
            <a:lvl4pPr marL="2056973" indent="0">
              <a:buNone/>
              <a:defRPr sz="2300" b="1"/>
            </a:lvl4pPr>
            <a:lvl5pPr marL="2742630" indent="0">
              <a:buNone/>
              <a:defRPr sz="2300" b="1"/>
            </a:lvl5pPr>
            <a:lvl6pPr marL="3428287" indent="0">
              <a:buNone/>
              <a:defRPr sz="2300" b="1"/>
            </a:lvl6pPr>
            <a:lvl7pPr marL="4113946" indent="0">
              <a:buNone/>
              <a:defRPr sz="2300" b="1"/>
            </a:lvl7pPr>
            <a:lvl8pPr marL="4799601" indent="0">
              <a:buNone/>
              <a:defRPr sz="2300" b="1"/>
            </a:lvl8pPr>
            <a:lvl9pPr marL="5485258" indent="0">
              <a:buNone/>
              <a:defRPr sz="2300" b="1"/>
            </a:lvl9pPr>
          </a:lstStyle>
          <a:p>
            <a:pPr lvl="0"/>
            <a:r>
              <a:rPr lang="en-US"/>
              <a:t>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568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47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481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9"/>
            <a:ext cx="9258300" cy="7310438"/>
          </a:xfrm>
        </p:spPr>
        <p:txBody>
          <a:bodyPr/>
          <a:lstStyle>
            <a:lvl1pPr>
              <a:defRPr sz="4800"/>
            </a:lvl1pPr>
            <a:lvl2pPr>
              <a:defRPr sz="43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4" y="3086100"/>
            <a:ext cx="5898356" cy="5717382"/>
          </a:xfrm>
        </p:spPr>
        <p:txBody>
          <a:bodyPr/>
          <a:lstStyle>
            <a:lvl1pPr marL="0" indent="0">
              <a:buNone/>
              <a:defRPr sz="2300"/>
            </a:lvl1pPr>
            <a:lvl2pPr marL="685657" indent="0">
              <a:buNone/>
              <a:defRPr sz="2100"/>
            </a:lvl2pPr>
            <a:lvl3pPr marL="1371316" indent="0">
              <a:buNone/>
              <a:defRPr sz="1800"/>
            </a:lvl3pPr>
            <a:lvl4pPr marL="2056973" indent="0">
              <a:buNone/>
              <a:defRPr sz="1400"/>
            </a:lvl4pPr>
            <a:lvl5pPr marL="2742630" indent="0">
              <a:buNone/>
              <a:defRPr sz="1400"/>
            </a:lvl5pPr>
            <a:lvl6pPr marL="3428287" indent="0">
              <a:buNone/>
              <a:defRPr sz="1400"/>
            </a:lvl6pPr>
            <a:lvl7pPr marL="4113946" indent="0">
              <a:buNone/>
              <a:defRPr sz="1400"/>
            </a:lvl7pPr>
            <a:lvl8pPr marL="4799601" indent="0">
              <a:buNone/>
              <a:defRPr sz="1400"/>
            </a:lvl8pPr>
            <a:lvl9pPr marL="5485258"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79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9"/>
            <a:ext cx="9258300" cy="7310438"/>
          </a:xfrm>
        </p:spPr>
        <p:txBody>
          <a:bodyPr/>
          <a:lstStyle>
            <a:lvl1pPr marL="0" indent="0">
              <a:buNone/>
              <a:defRPr sz="4800"/>
            </a:lvl1pPr>
            <a:lvl2pPr marL="685657" indent="0">
              <a:buNone/>
              <a:defRPr sz="4300"/>
            </a:lvl2pPr>
            <a:lvl3pPr marL="1371316" indent="0">
              <a:buNone/>
              <a:defRPr sz="3600"/>
            </a:lvl3pPr>
            <a:lvl4pPr marL="2056973" indent="0">
              <a:buNone/>
              <a:defRPr sz="3000"/>
            </a:lvl4pPr>
            <a:lvl5pPr marL="2742630" indent="0">
              <a:buNone/>
              <a:defRPr sz="3000"/>
            </a:lvl5pPr>
            <a:lvl6pPr marL="3428287" indent="0">
              <a:buNone/>
              <a:defRPr sz="3000"/>
            </a:lvl6pPr>
            <a:lvl7pPr marL="4113946" indent="0">
              <a:buNone/>
              <a:defRPr sz="3000"/>
            </a:lvl7pPr>
            <a:lvl8pPr marL="4799601" indent="0">
              <a:buNone/>
              <a:defRPr sz="3000"/>
            </a:lvl8pPr>
            <a:lvl9pPr marL="5485258" indent="0">
              <a:buNone/>
              <a:defRPr sz="3000"/>
            </a:lvl9pPr>
          </a:lstStyle>
          <a:p>
            <a:endParaRPr lang="en-US"/>
          </a:p>
        </p:txBody>
      </p:sp>
      <p:sp>
        <p:nvSpPr>
          <p:cNvPr id="4" name="Text Placeholder 3"/>
          <p:cNvSpPr>
            <a:spLocks noGrp="1"/>
          </p:cNvSpPr>
          <p:nvPr>
            <p:ph type="body" sz="half" idx="2"/>
          </p:nvPr>
        </p:nvSpPr>
        <p:spPr>
          <a:xfrm>
            <a:off x="1259684" y="3086100"/>
            <a:ext cx="5898356" cy="5717382"/>
          </a:xfrm>
        </p:spPr>
        <p:txBody>
          <a:bodyPr/>
          <a:lstStyle>
            <a:lvl1pPr marL="0" indent="0">
              <a:buNone/>
              <a:defRPr sz="2300"/>
            </a:lvl1pPr>
            <a:lvl2pPr marL="685657" indent="0">
              <a:buNone/>
              <a:defRPr sz="2100"/>
            </a:lvl2pPr>
            <a:lvl3pPr marL="1371316" indent="0">
              <a:buNone/>
              <a:defRPr sz="1800"/>
            </a:lvl3pPr>
            <a:lvl4pPr marL="2056973" indent="0">
              <a:buNone/>
              <a:defRPr sz="1400"/>
            </a:lvl4pPr>
            <a:lvl5pPr marL="2742630" indent="0">
              <a:buNone/>
              <a:defRPr sz="1400"/>
            </a:lvl5pPr>
            <a:lvl6pPr marL="3428287" indent="0">
              <a:buNone/>
              <a:defRPr sz="1400"/>
            </a:lvl6pPr>
            <a:lvl7pPr marL="4113946" indent="0">
              <a:buNone/>
              <a:defRPr sz="1400"/>
            </a:lvl7pPr>
            <a:lvl8pPr marL="4799601" indent="0">
              <a:buNone/>
              <a:defRPr sz="1400"/>
            </a:lvl8pPr>
            <a:lvl9pPr marL="5485258"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95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177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7"/>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1" y="547687"/>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E2776-A835-4585-935B-977811DE5495}" type="datetimeFigureOut">
              <a:rPr lang="en-US" smtClean="0">
                <a:solidFill>
                  <a:prstClr val="black">
                    <a:tint val="75000"/>
                  </a:prstClr>
                </a:solidFill>
              </a:rPr>
              <a:pPr/>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9CAEF5-C69C-436C-9054-AE3BA2CAF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64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8"/>
          </a:xfrm>
        </p:spPr>
        <p:txBody>
          <a:bodyPr anchor="b"/>
          <a:lstStyle>
            <a:lvl1pPr marL="0" indent="0">
              <a:buNone/>
              <a:defRPr sz="2000">
                <a:solidFill>
                  <a:schemeClr val="tx1">
                    <a:tint val="75000"/>
                  </a:schemeClr>
                </a:solidFill>
              </a:defRPr>
            </a:lvl1pPr>
            <a:lvl2pPr marL="457061" indent="0">
              <a:buNone/>
              <a:defRPr sz="1800">
                <a:solidFill>
                  <a:schemeClr val="tx1">
                    <a:tint val="75000"/>
                  </a:schemeClr>
                </a:solidFill>
              </a:defRPr>
            </a:lvl2pPr>
            <a:lvl3pPr marL="914119" indent="0">
              <a:buNone/>
              <a:defRPr sz="1800">
                <a:solidFill>
                  <a:schemeClr val="tx1">
                    <a:tint val="75000"/>
                  </a:schemeClr>
                </a:solidFill>
              </a:defRPr>
            </a:lvl3pPr>
            <a:lvl4pPr marL="1371180" indent="0">
              <a:buNone/>
              <a:defRPr sz="1400">
                <a:solidFill>
                  <a:schemeClr val="tx1">
                    <a:tint val="75000"/>
                  </a:schemeClr>
                </a:solidFill>
              </a:defRPr>
            </a:lvl4pPr>
            <a:lvl5pPr marL="1828237" indent="0">
              <a:buNone/>
              <a:defRPr sz="1400">
                <a:solidFill>
                  <a:schemeClr val="tx1">
                    <a:tint val="75000"/>
                  </a:schemeClr>
                </a:solidFill>
              </a:defRPr>
            </a:lvl5pPr>
            <a:lvl6pPr marL="2285298" indent="0">
              <a:buNone/>
              <a:defRPr sz="1400">
                <a:solidFill>
                  <a:schemeClr val="tx1">
                    <a:tint val="75000"/>
                  </a:schemeClr>
                </a:solidFill>
              </a:defRPr>
            </a:lvl6pPr>
            <a:lvl7pPr marL="2742355" indent="0">
              <a:buNone/>
              <a:defRPr sz="1400">
                <a:solidFill>
                  <a:schemeClr val="tx1">
                    <a:tint val="75000"/>
                  </a:schemeClr>
                </a:solidFill>
              </a:defRPr>
            </a:lvl7pPr>
            <a:lvl8pPr marL="3199417" indent="0">
              <a:buNone/>
              <a:defRPr sz="1400">
                <a:solidFill>
                  <a:schemeClr val="tx1">
                    <a:tint val="75000"/>
                  </a:schemeClr>
                </a:solidFill>
              </a:defRPr>
            </a:lvl8pPr>
            <a:lvl9pPr marL="365647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4"/>
            <a:ext cx="4040190" cy="639762"/>
          </a:xfrm>
        </p:spPr>
        <p:txBody>
          <a:bodyPr anchor="b"/>
          <a:lstStyle>
            <a:lvl1pPr marL="0" indent="0">
              <a:buNone/>
              <a:defRPr sz="2300" b="1"/>
            </a:lvl1pPr>
            <a:lvl2pPr marL="457061" indent="0">
              <a:buNone/>
              <a:defRPr sz="2000" b="1"/>
            </a:lvl2pPr>
            <a:lvl3pPr marL="914119" indent="0">
              <a:buNone/>
              <a:defRPr sz="1800" b="1"/>
            </a:lvl3pPr>
            <a:lvl4pPr marL="1371180" indent="0">
              <a:buNone/>
              <a:defRPr sz="1800" b="1"/>
            </a:lvl4pPr>
            <a:lvl5pPr marL="1828237" indent="0">
              <a:buNone/>
              <a:defRPr sz="1800" b="1"/>
            </a:lvl5pPr>
            <a:lvl6pPr marL="2285298" indent="0">
              <a:buNone/>
              <a:defRPr sz="1800" b="1"/>
            </a:lvl6pPr>
            <a:lvl7pPr marL="2742355" indent="0">
              <a:buNone/>
              <a:defRPr sz="1800" b="1"/>
            </a:lvl7pPr>
            <a:lvl8pPr marL="3199417" indent="0">
              <a:buNone/>
              <a:defRPr sz="1800" b="1"/>
            </a:lvl8pPr>
            <a:lvl9pPr marL="3656473"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5" y="2174876"/>
            <a:ext cx="4040190" cy="3951288"/>
          </a:xfrm>
        </p:spPr>
        <p:txBody>
          <a:bodyPr/>
          <a:lstStyle>
            <a:lvl1pPr>
              <a:defRPr sz="23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4"/>
            <a:ext cx="4041776" cy="639762"/>
          </a:xfrm>
        </p:spPr>
        <p:txBody>
          <a:bodyPr anchor="b"/>
          <a:lstStyle>
            <a:lvl1pPr marL="0" indent="0">
              <a:buNone/>
              <a:defRPr sz="2300" b="1"/>
            </a:lvl1pPr>
            <a:lvl2pPr marL="457061" indent="0">
              <a:buNone/>
              <a:defRPr sz="2000" b="1"/>
            </a:lvl2pPr>
            <a:lvl3pPr marL="914119" indent="0">
              <a:buNone/>
              <a:defRPr sz="1800" b="1"/>
            </a:lvl3pPr>
            <a:lvl4pPr marL="1371180" indent="0">
              <a:buNone/>
              <a:defRPr sz="1800" b="1"/>
            </a:lvl4pPr>
            <a:lvl5pPr marL="1828237" indent="0">
              <a:buNone/>
              <a:defRPr sz="1800" b="1"/>
            </a:lvl5pPr>
            <a:lvl6pPr marL="2285298" indent="0">
              <a:buNone/>
              <a:defRPr sz="1800" b="1"/>
            </a:lvl6pPr>
            <a:lvl7pPr marL="2742355" indent="0">
              <a:buNone/>
              <a:defRPr sz="1800" b="1"/>
            </a:lvl7pPr>
            <a:lvl8pPr marL="3199417" indent="0">
              <a:buNone/>
              <a:defRPr sz="1800" b="1"/>
            </a:lvl8pPr>
            <a:lvl9pPr marL="365647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30" y="2174876"/>
            <a:ext cx="4041776" cy="3951288"/>
          </a:xfrm>
        </p:spPr>
        <p:txBody>
          <a:bodyPr/>
          <a:lstStyle>
            <a:lvl1pPr>
              <a:defRPr sz="23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4"/>
            <a:ext cx="3008314" cy="4691063"/>
          </a:xfrm>
        </p:spPr>
        <p:txBody>
          <a:bodyPr/>
          <a:lstStyle>
            <a:lvl1pPr marL="0" indent="0">
              <a:buNone/>
              <a:defRPr sz="1400"/>
            </a:lvl1pPr>
            <a:lvl2pPr marL="457061" indent="0">
              <a:buNone/>
              <a:defRPr sz="1200"/>
            </a:lvl2pPr>
            <a:lvl3pPr marL="914119" indent="0">
              <a:buNone/>
              <a:defRPr sz="1100"/>
            </a:lvl3pPr>
            <a:lvl4pPr marL="1371180" indent="0">
              <a:buNone/>
              <a:defRPr sz="900"/>
            </a:lvl4pPr>
            <a:lvl5pPr marL="1828237" indent="0">
              <a:buNone/>
              <a:defRPr sz="900"/>
            </a:lvl5pPr>
            <a:lvl6pPr marL="2285298" indent="0">
              <a:buNone/>
              <a:defRPr sz="900"/>
            </a:lvl6pPr>
            <a:lvl7pPr marL="2742355" indent="0">
              <a:buNone/>
              <a:defRPr sz="900"/>
            </a:lvl7pPr>
            <a:lvl8pPr marL="3199417" indent="0">
              <a:buNone/>
              <a:defRPr sz="900"/>
            </a:lvl8pPr>
            <a:lvl9pPr marL="365647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061" indent="0">
              <a:buNone/>
              <a:defRPr sz="2900"/>
            </a:lvl2pPr>
            <a:lvl3pPr marL="914119" indent="0">
              <a:buNone/>
              <a:defRPr sz="2300"/>
            </a:lvl3pPr>
            <a:lvl4pPr marL="1371180" indent="0">
              <a:buNone/>
              <a:defRPr sz="2000"/>
            </a:lvl4pPr>
            <a:lvl5pPr marL="1828237" indent="0">
              <a:buNone/>
              <a:defRPr sz="2000"/>
            </a:lvl5pPr>
            <a:lvl6pPr marL="2285298" indent="0">
              <a:buNone/>
              <a:defRPr sz="2000"/>
            </a:lvl6pPr>
            <a:lvl7pPr marL="2742355" indent="0">
              <a:buNone/>
              <a:defRPr sz="2000"/>
            </a:lvl7pPr>
            <a:lvl8pPr marL="3199417" indent="0">
              <a:buNone/>
              <a:defRPr sz="2000"/>
            </a:lvl8pPr>
            <a:lvl9pPr marL="3656473"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061" indent="0">
              <a:buNone/>
              <a:defRPr sz="1200"/>
            </a:lvl2pPr>
            <a:lvl3pPr marL="914119" indent="0">
              <a:buNone/>
              <a:defRPr sz="1100"/>
            </a:lvl3pPr>
            <a:lvl4pPr marL="1371180" indent="0">
              <a:buNone/>
              <a:defRPr sz="900"/>
            </a:lvl4pPr>
            <a:lvl5pPr marL="1828237" indent="0">
              <a:buNone/>
              <a:defRPr sz="900"/>
            </a:lvl5pPr>
            <a:lvl6pPr marL="2285298" indent="0">
              <a:buNone/>
              <a:defRPr sz="900"/>
            </a:lvl6pPr>
            <a:lvl7pPr marL="2742355" indent="0">
              <a:buNone/>
              <a:defRPr sz="900"/>
            </a:lvl7pPr>
            <a:lvl8pPr marL="3199417" indent="0">
              <a:buNone/>
              <a:defRPr sz="900"/>
            </a:lvl8pPr>
            <a:lvl9pPr marL="365647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2" tIns="45707" rIns="91412" bIns="45707"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12" tIns="45707" rIns="91412" bIns="457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6"/>
          </a:xfrm>
          <a:prstGeom prst="rect">
            <a:avLst/>
          </a:prstGeom>
        </p:spPr>
        <p:txBody>
          <a:bodyPr vert="horz" lIns="91412" tIns="45707" rIns="91412" bIns="45707" rtlCol="0" anchor="ctr"/>
          <a:lstStyle>
            <a:lvl1pPr algn="l">
              <a:defRPr sz="12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3124200" y="6356356"/>
            <a:ext cx="2895600" cy="365126"/>
          </a:xfrm>
          <a:prstGeom prst="rect">
            <a:avLst/>
          </a:prstGeom>
        </p:spPr>
        <p:txBody>
          <a:bodyPr vert="horz" lIns="91412" tIns="45707" rIns="91412" bIns="4570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6"/>
          </a:xfrm>
          <a:prstGeom prst="rect">
            <a:avLst/>
          </a:prstGeom>
        </p:spPr>
        <p:txBody>
          <a:bodyPr vert="horz" lIns="91412" tIns="45707" rIns="91412" bIns="45707"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19" rtl="0" eaLnBrk="1" latinLnBrk="0" hangingPunct="1">
        <a:spcBef>
          <a:spcPct val="0"/>
        </a:spcBef>
        <a:buNone/>
        <a:defRPr sz="4500" kern="1200">
          <a:solidFill>
            <a:schemeClr val="tx1"/>
          </a:solidFill>
          <a:latin typeface="+mj-lt"/>
          <a:ea typeface="+mj-ea"/>
          <a:cs typeface="+mj-cs"/>
        </a:defRPr>
      </a:lvl1pPr>
    </p:titleStyle>
    <p:bodyStyle>
      <a:lvl1pPr marL="342794" indent="-342794" algn="l" defTabSz="91411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9" indent="-285662" algn="l" defTabSz="914119"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648" indent="-228530" algn="l" defTabSz="914119"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709" indent="-228530" algn="l" defTabSz="91411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67" indent="-228530" algn="l" defTabSz="91411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25" indent="-228530" algn="l" defTabSz="9141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5" indent="-228530" algn="l" defTabSz="9141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6" indent="-228530" algn="l" defTabSz="9141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5" indent="-228530" algn="l" defTabSz="9141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1"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0" algn="l" defTabSz="914119" rtl="0" eaLnBrk="1" latinLnBrk="0" hangingPunct="1">
        <a:defRPr sz="1800" kern="1200">
          <a:solidFill>
            <a:schemeClr val="tx1"/>
          </a:solidFill>
          <a:latin typeface="+mn-lt"/>
          <a:ea typeface="+mn-ea"/>
          <a:cs typeface="+mn-cs"/>
        </a:defRPr>
      </a:lvl4pPr>
      <a:lvl5pPr marL="1828237" algn="l" defTabSz="914119" rtl="0" eaLnBrk="1" latinLnBrk="0" hangingPunct="1">
        <a:defRPr sz="1800" kern="1200">
          <a:solidFill>
            <a:schemeClr val="tx1"/>
          </a:solidFill>
          <a:latin typeface="+mn-lt"/>
          <a:ea typeface="+mn-ea"/>
          <a:cs typeface="+mn-cs"/>
        </a:defRPr>
      </a:lvl5pPr>
      <a:lvl6pPr marL="2285298" algn="l" defTabSz="914119" rtl="0" eaLnBrk="1" latinLnBrk="0" hangingPunct="1">
        <a:defRPr sz="1800" kern="1200">
          <a:solidFill>
            <a:schemeClr val="tx1"/>
          </a:solidFill>
          <a:latin typeface="+mn-lt"/>
          <a:ea typeface="+mn-ea"/>
          <a:cs typeface="+mn-cs"/>
        </a:defRPr>
      </a:lvl6pPr>
      <a:lvl7pPr marL="2742355" algn="l" defTabSz="914119" rtl="0" eaLnBrk="1" latinLnBrk="0" hangingPunct="1">
        <a:defRPr sz="1800" kern="1200">
          <a:solidFill>
            <a:schemeClr val="tx1"/>
          </a:solidFill>
          <a:latin typeface="+mn-lt"/>
          <a:ea typeface="+mn-ea"/>
          <a:cs typeface="+mn-cs"/>
        </a:defRPr>
      </a:lvl7pPr>
      <a:lvl8pPr marL="3199417" algn="l" defTabSz="914119" rtl="0" eaLnBrk="1" latinLnBrk="0" hangingPunct="1">
        <a:defRPr sz="1800" kern="1200">
          <a:solidFill>
            <a:schemeClr val="tx1"/>
          </a:solidFill>
          <a:latin typeface="+mn-lt"/>
          <a:ea typeface="+mn-ea"/>
          <a:cs typeface="+mn-cs"/>
        </a:defRPr>
      </a:lvl8pPr>
      <a:lvl9pPr marL="3656473" algn="l" defTabSz="91411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9"/>
            <a:ext cx="15773400" cy="1988345"/>
          </a:xfrm>
          <a:prstGeom prst="rect">
            <a:avLst/>
          </a:prstGeom>
        </p:spPr>
        <p:txBody>
          <a:bodyPr vert="horz" lIns="137131" tIns="68567" rIns="137131" bIns="68567" rtlCol="0" anchor="ctr">
            <a:normAutofit/>
          </a:bodyPr>
          <a:lstStyle/>
          <a:p>
            <a:r>
              <a:rPr lang="en-US"/>
              <a:t>Click to edit Master title style</a:t>
            </a:r>
          </a:p>
        </p:txBody>
      </p:sp>
      <p:sp>
        <p:nvSpPr>
          <p:cNvPr id="3" name="Text Placeholder 2"/>
          <p:cNvSpPr>
            <a:spLocks noGrp="1"/>
          </p:cNvSpPr>
          <p:nvPr>
            <p:ph type="body" idx="1"/>
          </p:nvPr>
        </p:nvSpPr>
        <p:spPr>
          <a:xfrm>
            <a:off x="1257300" y="2738437"/>
            <a:ext cx="15773400" cy="6527007"/>
          </a:xfrm>
          <a:prstGeom prst="rect">
            <a:avLst/>
          </a:prstGeom>
        </p:spPr>
        <p:txBody>
          <a:bodyPr vert="horz" lIns="137131" tIns="68567" rIns="137131" bIns="6856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30"/>
            <a:ext cx="4114800" cy="547688"/>
          </a:xfrm>
          <a:prstGeom prst="rect">
            <a:avLst/>
          </a:prstGeom>
        </p:spPr>
        <p:txBody>
          <a:bodyPr vert="horz" lIns="137131" tIns="68567" rIns="137131" bIns="68567" rtlCol="0" anchor="ctr"/>
          <a:lstStyle>
            <a:lvl1pPr algn="l">
              <a:defRPr sz="1800">
                <a:solidFill>
                  <a:schemeClr val="tx1">
                    <a:tint val="75000"/>
                  </a:schemeClr>
                </a:solidFill>
              </a:defRPr>
            </a:lvl1pPr>
          </a:lstStyle>
          <a:p>
            <a:pPr defTabSz="1371316"/>
            <a:fld id="{CBBE2776-A835-4585-935B-977811DE5495}" type="datetimeFigureOut">
              <a:rPr lang="en-US" smtClean="0">
                <a:solidFill>
                  <a:prstClr val="black">
                    <a:tint val="75000"/>
                  </a:prstClr>
                </a:solidFill>
              </a:rPr>
              <a:pPr defTabSz="1371316"/>
              <a:t>12/9/2022</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30"/>
            <a:ext cx="6172200" cy="547688"/>
          </a:xfrm>
          <a:prstGeom prst="rect">
            <a:avLst/>
          </a:prstGeom>
        </p:spPr>
        <p:txBody>
          <a:bodyPr vert="horz" lIns="137131" tIns="68567" rIns="137131" bIns="68567" rtlCol="0" anchor="ctr"/>
          <a:lstStyle>
            <a:lvl1pPr algn="ctr">
              <a:defRPr sz="1800">
                <a:solidFill>
                  <a:schemeClr val="tx1">
                    <a:tint val="75000"/>
                  </a:schemeClr>
                </a:solidFill>
              </a:defRPr>
            </a:lvl1pPr>
          </a:lstStyle>
          <a:p>
            <a:pPr defTabSz="1371316"/>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30"/>
            <a:ext cx="4114800" cy="547688"/>
          </a:xfrm>
          <a:prstGeom prst="rect">
            <a:avLst/>
          </a:prstGeom>
        </p:spPr>
        <p:txBody>
          <a:bodyPr vert="horz" lIns="137131" tIns="68567" rIns="137131" bIns="68567" rtlCol="0" anchor="ctr"/>
          <a:lstStyle>
            <a:lvl1pPr algn="r">
              <a:defRPr sz="1800">
                <a:solidFill>
                  <a:schemeClr val="tx1">
                    <a:tint val="75000"/>
                  </a:schemeClr>
                </a:solidFill>
              </a:defRPr>
            </a:lvl1pPr>
          </a:lstStyle>
          <a:p>
            <a:pPr defTabSz="1371316"/>
            <a:fld id="{2B9CAEF5-C69C-436C-9054-AE3BA2CAF83E}" type="slidenum">
              <a:rPr lang="en-US" smtClean="0">
                <a:solidFill>
                  <a:prstClr val="black">
                    <a:tint val="75000"/>
                  </a:prstClr>
                </a:solidFill>
              </a:rPr>
              <a:pPr defTabSz="1371316"/>
              <a:t>‹#›</a:t>
            </a:fld>
            <a:endParaRPr lang="en-US">
              <a:solidFill>
                <a:prstClr val="black">
                  <a:tint val="75000"/>
                </a:prstClr>
              </a:solidFill>
            </a:endParaRPr>
          </a:p>
        </p:txBody>
      </p:sp>
    </p:spTree>
    <p:extLst>
      <p:ext uri="{BB962C8B-B14F-4D97-AF65-F5344CB8AC3E}">
        <p14:creationId xmlns:p14="http://schemas.microsoft.com/office/powerpoint/2010/main" val="1222125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31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28" indent="-342828" algn="l" defTabSz="1371316" rtl="0" eaLnBrk="1" latinLnBrk="0" hangingPunct="1">
        <a:lnSpc>
          <a:spcPct val="90000"/>
        </a:lnSpc>
        <a:spcBef>
          <a:spcPts val="1500"/>
        </a:spcBef>
        <a:buFont typeface="Arial" panose="020B0604020202020204" pitchFamily="34" charset="0"/>
        <a:buChar char="•"/>
        <a:defRPr sz="4300" kern="1200">
          <a:solidFill>
            <a:schemeClr val="tx1"/>
          </a:solidFill>
          <a:latin typeface="+mn-lt"/>
          <a:ea typeface="+mn-ea"/>
          <a:cs typeface="+mn-cs"/>
        </a:defRPr>
      </a:lvl1pPr>
      <a:lvl2pPr marL="1028486" indent="-342828" algn="l" defTabSz="1371316"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143" indent="-342828" algn="l" defTabSz="1371316"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800"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457"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116"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6773"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430"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089"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316" rtl="0" eaLnBrk="1" latinLnBrk="0" hangingPunct="1">
        <a:defRPr sz="2700" kern="1200">
          <a:solidFill>
            <a:schemeClr val="tx1"/>
          </a:solidFill>
          <a:latin typeface="+mn-lt"/>
          <a:ea typeface="+mn-ea"/>
          <a:cs typeface="+mn-cs"/>
        </a:defRPr>
      </a:lvl1pPr>
      <a:lvl2pPr marL="685657" algn="l" defTabSz="1371316" rtl="0" eaLnBrk="1" latinLnBrk="0" hangingPunct="1">
        <a:defRPr sz="2700" kern="1200">
          <a:solidFill>
            <a:schemeClr val="tx1"/>
          </a:solidFill>
          <a:latin typeface="+mn-lt"/>
          <a:ea typeface="+mn-ea"/>
          <a:cs typeface="+mn-cs"/>
        </a:defRPr>
      </a:lvl2pPr>
      <a:lvl3pPr marL="1371316" algn="l" defTabSz="1371316" rtl="0" eaLnBrk="1" latinLnBrk="0" hangingPunct="1">
        <a:defRPr sz="2700" kern="1200">
          <a:solidFill>
            <a:schemeClr val="tx1"/>
          </a:solidFill>
          <a:latin typeface="+mn-lt"/>
          <a:ea typeface="+mn-ea"/>
          <a:cs typeface="+mn-cs"/>
        </a:defRPr>
      </a:lvl3pPr>
      <a:lvl4pPr marL="2056973" algn="l" defTabSz="1371316" rtl="0" eaLnBrk="1" latinLnBrk="0" hangingPunct="1">
        <a:defRPr sz="2700" kern="1200">
          <a:solidFill>
            <a:schemeClr val="tx1"/>
          </a:solidFill>
          <a:latin typeface="+mn-lt"/>
          <a:ea typeface="+mn-ea"/>
          <a:cs typeface="+mn-cs"/>
        </a:defRPr>
      </a:lvl4pPr>
      <a:lvl5pPr marL="2742630" algn="l" defTabSz="1371316" rtl="0" eaLnBrk="1" latinLnBrk="0" hangingPunct="1">
        <a:defRPr sz="2700" kern="1200">
          <a:solidFill>
            <a:schemeClr val="tx1"/>
          </a:solidFill>
          <a:latin typeface="+mn-lt"/>
          <a:ea typeface="+mn-ea"/>
          <a:cs typeface="+mn-cs"/>
        </a:defRPr>
      </a:lvl5pPr>
      <a:lvl6pPr marL="3428287" algn="l" defTabSz="1371316" rtl="0" eaLnBrk="1" latinLnBrk="0" hangingPunct="1">
        <a:defRPr sz="2700" kern="1200">
          <a:solidFill>
            <a:schemeClr val="tx1"/>
          </a:solidFill>
          <a:latin typeface="+mn-lt"/>
          <a:ea typeface="+mn-ea"/>
          <a:cs typeface="+mn-cs"/>
        </a:defRPr>
      </a:lvl6pPr>
      <a:lvl7pPr marL="4113946" algn="l" defTabSz="1371316" rtl="0" eaLnBrk="1" latinLnBrk="0" hangingPunct="1">
        <a:defRPr sz="2700" kern="1200">
          <a:solidFill>
            <a:schemeClr val="tx1"/>
          </a:solidFill>
          <a:latin typeface="+mn-lt"/>
          <a:ea typeface="+mn-ea"/>
          <a:cs typeface="+mn-cs"/>
        </a:defRPr>
      </a:lvl7pPr>
      <a:lvl8pPr marL="4799601" algn="l" defTabSz="1371316" rtl="0" eaLnBrk="1" latinLnBrk="0" hangingPunct="1">
        <a:defRPr sz="2700" kern="1200">
          <a:solidFill>
            <a:schemeClr val="tx1"/>
          </a:solidFill>
          <a:latin typeface="+mn-lt"/>
          <a:ea typeface="+mn-ea"/>
          <a:cs typeface="+mn-cs"/>
        </a:defRPr>
      </a:lvl8pPr>
      <a:lvl9pPr marL="5485258" algn="l" defTabSz="137131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7.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chart" Target="../charts/chart5.xml"/><Relationship Id="rId16" Type="http://schemas.openxmlformats.org/officeDocument/2006/relationships/image" Target="../media/image34.svg"/><Relationship Id="rId20"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11.svg"/><Relationship Id="rId9"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svg"/><Relationship Id="rId7" Type="http://schemas.openxmlformats.org/officeDocument/2006/relationships/image" Target="../media/image52.jpeg"/><Relationship Id="rId12" Type="http://schemas.openxmlformats.org/officeDocument/2006/relationships/chart" Target="../charts/chart6.xm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6.png"/><Relationship Id="rId5" Type="http://schemas.openxmlformats.org/officeDocument/2006/relationships/image" Target="../media/image51.svg"/><Relationship Id="rId10" Type="http://schemas.openxmlformats.org/officeDocument/2006/relationships/image" Target="../media/image55.jpeg"/><Relationship Id="rId4" Type="http://schemas.openxmlformats.org/officeDocument/2006/relationships/image" Target="../media/image50.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png"/><Relationship Id="rId3" Type="http://schemas.openxmlformats.org/officeDocument/2006/relationships/image" Target="../media/image9.svg"/><Relationship Id="rId7" Type="http://schemas.openxmlformats.org/officeDocument/2006/relationships/image" Target="../media/image17.svg"/><Relationship Id="rId12" Type="http://schemas.openxmlformats.org/officeDocument/2006/relationships/chart" Target="../charts/chart7.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51.svg"/><Relationship Id="rId5" Type="http://schemas.openxmlformats.org/officeDocument/2006/relationships/image" Target="../media/image49.svg"/><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11.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sv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5.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7.png"/><Relationship Id="rId7"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chart" Target="../charts/chart1.xml"/><Relationship Id="rId5" Type="http://schemas.openxmlformats.org/officeDocument/2006/relationships/image" Target="../media/image13.svg"/><Relationship Id="rId10" Type="http://schemas.openxmlformats.org/officeDocument/2006/relationships/chart" Target="../charts/chart4.xml"/><Relationship Id="rId4" Type="http://schemas.openxmlformats.org/officeDocument/2006/relationships/image" Target="../media/image12.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30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3318" y="8511090"/>
            <a:ext cx="2185988" cy="74721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000" t="48239"/>
          <a:stretch>
            <a:fillRect/>
          </a:stretch>
        </p:blipFill>
        <p:spPr>
          <a:xfrm>
            <a:off x="1" y="3"/>
            <a:ext cx="2635314" cy="2728139"/>
          </a:xfrm>
          <a:custGeom>
            <a:avLst/>
            <a:gdLst>
              <a:gd name="connsiteX0" fmla="*/ 0 w 2635314"/>
              <a:gd name="connsiteY0" fmla="*/ 0 h 2728139"/>
              <a:gd name="connsiteX1" fmla="*/ 2635314 w 2635314"/>
              <a:gd name="connsiteY1" fmla="*/ 0 h 2728139"/>
              <a:gd name="connsiteX2" fmla="*/ 2635314 w 2635314"/>
              <a:gd name="connsiteY2" fmla="*/ 2728139 h 2728139"/>
              <a:gd name="connsiteX3" fmla="*/ 0 w 2635314"/>
              <a:gd name="connsiteY3" fmla="*/ 2728139 h 2728139"/>
              <a:gd name="connsiteX4" fmla="*/ 0 w 2635314"/>
              <a:gd name="connsiteY4" fmla="*/ 0 h 272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314" h="2728139">
                <a:moveTo>
                  <a:pt x="0" y="0"/>
                </a:moveTo>
                <a:lnTo>
                  <a:pt x="2635314" y="0"/>
                </a:lnTo>
                <a:lnTo>
                  <a:pt x="2635314" y="2728139"/>
                </a:lnTo>
                <a:lnTo>
                  <a:pt x="0" y="2728139"/>
                </a:lnTo>
                <a:lnTo>
                  <a:pt x="0" y="0"/>
                </a:lnTo>
                <a:close/>
              </a:path>
            </a:pathLst>
          </a:cu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36349" y="571502"/>
            <a:ext cx="1779818" cy="1789580"/>
          </a:xfrm>
          <a:prstGeom prst="rect">
            <a:avLst/>
          </a:prstGeom>
        </p:spPr>
      </p:pic>
      <p:sp>
        <p:nvSpPr>
          <p:cNvPr id="9" name="TextBox 9"/>
          <p:cNvSpPr txBox="1"/>
          <p:nvPr/>
        </p:nvSpPr>
        <p:spPr>
          <a:xfrm>
            <a:off x="3352800" y="4457700"/>
            <a:ext cx="11552320" cy="987450"/>
          </a:xfrm>
          <a:prstGeom prst="rect">
            <a:avLst/>
          </a:prstGeom>
        </p:spPr>
        <p:txBody>
          <a:bodyPr lIns="0" tIns="0" rIns="0" bIns="0" rtlCol="0" anchor="t">
            <a:spAutoFit/>
          </a:bodyPr>
          <a:lstStyle/>
          <a:p>
            <a:pPr algn="ctr">
              <a:lnSpc>
                <a:spcPts val="7707"/>
              </a:lnSpc>
              <a:defRPr/>
            </a:pPr>
            <a:r>
              <a:rPr lang="mn-MN" sz="8000" b="1" dirty="0">
                <a:solidFill>
                  <a:srgbClr val="FFFFFF"/>
                </a:solidFill>
                <a:latin typeface="Arial" panose="020B0604020202020204" pitchFamily="34" charset="0"/>
                <a:cs typeface="Arial" panose="020B0604020202020204" pitchFamily="34" charset="0"/>
              </a:rPr>
              <a:t>ТАНИЛЦУУЛГА</a:t>
            </a:r>
            <a:endParaRPr lang="en-US" sz="8000" b="1" dirty="0">
              <a:solidFill>
                <a:srgbClr val="FFFFFF"/>
              </a:solidFill>
              <a:latin typeface="Arial" panose="020B0604020202020204" pitchFamily="34" charset="0"/>
              <a:cs typeface="Arial" panose="020B0604020202020204" pitchFamily="34" charset="0"/>
            </a:endParaRPr>
          </a:p>
        </p:txBody>
      </p:sp>
      <p:sp>
        <p:nvSpPr>
          <p:cNvPr id="10" name="TextBox 10"/>
          <p:cNvSpPr txBox="1"/>
          <p:nvPr/>
        </p:nvSpPr>
        <p:spPr>
          <a:xfrm>
            <a:off x="6408686" y="8715757"/>
            <a:ext cx="5440548" cy="666849"/>
          </a:xfrm>
          <a:prstGeom prst="rect">
            <a:avLst/>
          </a:prstGeom>
        </p:spPr>
        <p:txBody>
          <a:bodyPr lIns="0" tIns="0" rIns="0" bIns="0" rtlCol="0" anchor="t">
            <a:spAutoFit/>
          </a:bodyPr>
          <a:lstStyle/>
          <a:p>
            <a:pPr algn="ctr">
              <a:lnSpc>
                <a:spcPts val="5237"/>
              </a:lnSpc>
              <a:defRPr/>
            </a:pPr>
            <a:r>
              <a:rPr lang="en-US" sz="2900" dirty="0">
                <a:solidFill>
                  <a:srgbClr val="FFFFFF"/>
                </a:solidFill>
                <a:latin typeface="Arial" panose="020B0604020202020204" pitchFamily="34" charset="0"/>
                <a:cs typeface="Arial" panose="020B0604020202020204" pitchFamily="34" charset="0"/>
              </a:rPr>
              <a:t>УЛААНБААТАР ХОТ</a:t>
            </a:r>
          </a:p>
        </p:txBody>
      </p:sp>
      <p:grpSp>
        <p:nvGrpSpPr>
          <p:cNvPr id="5" name="Group 4"/>
          <p:cNvGrpSpPr/>
          <p:nvPr/>
        </p:nvGrpSpPr>
        <p:grpSpPr>
          <a:xfrm>
            <a:off x="3505203" y="571500"/>
            <a:ext cx="11495234" cy="1523999"/>
            <a:chOff x="3505200" y="571500"/>
            <a:chExt cx="11495233" cy="1523999"/>
          </a:xfrm>
        </p:grpSpPr>
        <p:grpSp>
          <p:nvGrpSpPr>
            <p:cNvPr id="3" name="Group 2"/>
            <p:cNvGrpSpPr/>
            <p:nvPr/>
          </p:nvGrpSpPr>
          <p:grpSpPr>
            <a:xfrm>
              <a:off x="3505200" y="571500"/>
              <a:ext cx="1523999" cy="1523999"/>
              <a:chOff x="1706227" y="3427263"/>
              <a:chExt cx="1468681" cy="1468681"/>
            </a:xfrm>
          </p:grpSpPr>
          <p:grpSp>
            <p:nvGrpSpPr>
              <p:cNvPr id="6" name="Group 6"/>
              <p:cNvGrpSpPr/>
              <p:nvPr/>
            </p:nvGrpSpPr>
            <p:grpSpPr>
              <a:xfrm>
                <a:off x="1764829" y="3544465"/>
                <a:ext cx="1351479" cy="135147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8" name="Picture 8"/>
              <p:cNvPicPr>
                <a:picLocks noChangeAspect="1"/>
              </p:cNvPicPr>
              <p:nvPr/>
            </p:nvPicPr>
            <p:blipFill>
              <a:blip r:embed="rId8"/>
              <a:srcRect/>
              <a:stretch>
                <a:fillRect/>
              </a:stretch>
            </p:blipFill>
            <p:spPr>
              <a:xfrm>
                <a:off x="1706227" y="3427263"/>
                <a:ext cx="1468681" cy="1468681"/>
              </a:xfrm>
              <a:prstGeom prst="rect">
                <a:avLst/>
              </a:prstGeom>
            </p:spPr>
          </p:pic>
        </p:grpSp>
        <p:sp>
          <p:nvSpPr>
            <p:cNvPr id="11" name="TextBox 11"/>
            <p:cNvSpPr txBox="1"/>
            <p:nvPr/>
          </p:nvSpPr>
          <p:spPr>
            <a:xfrm>
              <a:off x="5208212" y="1203267"/>
              <a:ext cx="9792221" cy="397545"/>
            </a:xfrm>
            <a:prstGeom prst="rect">
              <a:avLst/>
            </a:prstGeom>
          </p:spPr>
          <p:txBody>
            <a:bodyPr wrap="square" lIns="0" tIns="0" rIns="0" bIns="0" rtlCol="0" anchor="t">
              <a:spAutoFit/>
            </a:bodyPr>
            <a:lstStyle/>
            <a:p>
              <a:pPr>
                <a:lnSpc>
                  <a:spcPts val="3120"/>
                </a:lnSpc>
                <a:defRPr/>
              </a:pPr>
              <a:r>
                <a:rPr lang="en-US" sz="3200" b="1" dirty="0">
                  <a:solidFill>
                    <a:srgbClr val="FFFFFF"/>
                  </a:solidFill>
                  <a:latin typeface="Arial" panose="020B0604020202020204" pitchFamily="34" charset="0"/>
                  <a:cs typeface="Arial" panose="020B0604020202020204" pitchFamily="34" charset="0"/>
                </a:rPr>
                <a:t>НИЙСЛЭЛИЙН ӨМЧИЙН ХАРИЛЦААНЫ ГАЗАР</a:t>
              </a:r>
            </a:p>
          </p:txBody>
        </p:sp>
      </p:grpSp>
    </p:spTree>
    <p:extLst>
      <p:ext uri="{BB962C8B-B14F-4D97-AF65-F5344CB8AC3E}">
        <p14:creationId xmlns:p14="http://schemas.microsoft.com/office/powerpoint/2010/main" val="1533058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4560"/>
            <a:ext cx="4191000" cy="488867"/>
            <a:chOff x="0" y="-4565"/>
            <a:chExt cx="4191000" cy="488867"/>
          </a:xfrm>
        </p:grpSpPr>
        <p:sp>
          <p:nvSpPr>
            <p:cNvPr id="21" name="Round Single Corner Rectangle 20"/>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2" name="Group 21"/>
            <p:cNvGrpSpPr/>
            <p:nvPr/>
          </p:nvGrpSpPr>
          <p:grpSpPr>
            <a:xfrm>
              <a:off x="228600" y="33753"/>
              <a:ext cx="375928" cy="375928"/>
              <a:chOff x="62067" y="154286"/>
              <a:chExt cx="375928" cy="375928"/>
            </a:xfrm>
          </p:grpSpPr>
          <p:sp>
            <p:nvSpPr>
              <p:cNvPr id="24" name="Oval 23"/>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5" name="Picture 8"/>
              <p:cNvPicPr>
                <a:picLocks noChangeAspect="1"/>
              </p:cNvPicPr>
              <p:nvPr/>
            </p:nvPicPr>
            <p:blipFill>
              <a:blip r:embed="rId2"/>
              <a:srcRect/>
              <a:stretch>
                <a:fillRect/>
              </a:stretch>
            </p:blipFill>
            <p:spPr>
              <a:xfrm>
                <a:off x="62067" y="154286"/>
                <a:ext cx="375928" cy="375928"/>
              </a:xfrm>
              <a:prstGeom prst="rect">
                <a:avLst/>
              </a:prstGeom>
            </p:spPr>
          </p:pic>
        </p:grpSp>
        <p:sp>
          <p:nvSpPr>
            <p:cNvPr id="23"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graphicFrame>
        <p:nvGraphicFramePr>
          <p:cNvPr id="4" name="Table 3"/>
          <p:cNvGraphicFramePr>
            <a:graphicFrameLocks noGrp="1"/>
          </p:cNvGraphicFramePr>
          <p:nvPr>
            <p:extLst>
              <p:ext uri="{D42A27DB-BD31-4B8C-83A1-F6EECF244321}">
                <p14:modId xmlns:p14="http://schemas.microsoft.com/office/powerpoint/2010/main" val="4129090957"/>
              </p:ext>
            </p:extLst>
          </p:nvPr>
        </p:nvGraphicFramePr>
        <p:xfrm>
          <a:off x="533400" y="976884"/>
          <a:ext cx="17358571" cy="9043416"/>
        </p:xfrm>
        <a:graphic>
          <a:graphicData uri="http://schemas.openxmlformats.org/drawingml/2006/table">
            <a:tbl>
              <a:tblPr>
                <a:tableStyleId>{BC89EF96-8CEA-46FF-86C4-4CE0E7609802}</a:tableStyleId>
              </a:tblPr>
              <a:tblGrid>
                <a:gridCol w="640649">
                  <a:extLst>
                    <a:ext uri="{9D8B030D-6E8A-4147-A177-3AD203B41FA5}">
                      <a16:colId xmlns:a16="http://schemas.microsoft.com/office/drawing/2014/main" val="775859339"/>
                    </a:ext>
                  </a:extLst>
                </a:gridCol>
                <a:gridCol w="4488806">
                  <a:extLst>
                    <a:ext uri="{9D8B030D-6E8A-4147-A177-3AD203B41FA5}">
                      <a16:colId xmlns:a16="http://schemas.microsoft.com/office/drawing/2014/main" val="2814112367"/>
                    </a:ext>
                  </a:extLst>
                </a:gridCol>
                <a:gridCol w="2667000">
                  <a:extLst>
                    <a:ext uri="{9D8B030D-6E8A-4147-A177-3AD203B41FA5}">
                      <a16:colId xmlns:a16="http://schemas.microsoft.com/office/drawing/2014/main" val="3184931817"/>
                    </a:ext>
                  </a:extLst>
                </a:gridCol>
                <a:gridCol w="2895600">
                  <a:extLst>
                    <a:ext uri="{9D8B030D-6E8A-4147-A177-3AD203B41FA5}">
                      <a16:colId xmlns:a16="http://schemas.microsoft.com/office/drawing/2014/main" val="4020796085"/>
                    </a:ext>
                  </a:extLst>
                </a:gridCol>
                <a:gridCol w="2895600">
                  <a:extLst>
                    <a:ext uri="{9D8B030D-6E8A-4147-A177-3AD203B41FA5}">
                      <a16:colId xmlns:a16="http://schemas.microsoft.com/office/drawing/2014/main" val="1517419219"/>
                    </a:ext>
                  </a:extLst>
                </a:gridCol>
                <a:gridCol w="3770916">
                  <a:extLst>
                    <a:ext uri="{9D8B030D-6E8A-4147-A177-3AD203B41FA5}">
                      <a16:colId xmlns:a16="http://schemas.microsoft.com/office/drawing/2014/main" val="980874220"/>
                    </a:ext>
                  </a:extLst>
                </a:gridCol>
              </a:tblGrid>
              <a:tr h="533400">
                <a:tc>
                  <a:txBody>
                    <a:bodyPr/>
                    <a:lstStyle/>
                    <a:p>
                      <a:pPr algn="ctr" fontAlgn="ctr"/>
                      <a:r>
                        <a:rPr lang="en-US" sz="1300" b="1" u="none" strike="noStrike" dirty="0">
                          <a:solidFill>
                            <a:schemeClr val="tx1"/>
                          </a:solidFill>
                          <a:effectLst/>
                          <a:latin typeface="Arial" panose="020B0604020202020204" pitchFamily="34" charset="0"/>
                          <a:cs typeface="Arial" panose="020B0604020202020204" pitchFamily="34" charset="0"/>
                        </a:rPr>
                        <a:t>№</a:t>
                      </a:r>
                      <a:endParaRPr lang="en-US" sz="1300" b="1" i="0" u="none" strike="noStrike" dirty="0">
                        <a:solidFill>
                          <a:schemeClr val="tx1"/>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chemeClr val="tx1"/>
                          </a:solidFill>
                          <a:effectLst/>
                          <a:latin typeface="Arial" panose="020B0604020202020204" pitchFamily="34" charset="0"/>
                          <a:cs typeface="Arial" panose="020B0604020202020204" pitchFamily="34" charset="0"/>
                        </a:rPr>
                        <a:t>НӨХГ-ЫН ДҮРМЭЭР ХҮЛЭЭСЭН ҮНДСЭН ЧИГ ҮҮРЭГ</a:t>
                      </a:r>
                      <a:endParaRPr lang="mn-MN" sz="1300" b="1" i="0" u="none" strike="noStrike" dirty="0">
                        <a:solidFill>
                          <a:schemeClr val="tx1"/>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rgbClr val="7030A0"/>
                          </a:solidFill>
                          <a:effectLst/>
                          <a:latin typeface="Arial" panose="020B0604020202020204" pitchFamily="34" charset="0"/>
                          <a:cs typeface="Arial" panose="020B0604020202020204" pitchFamily="34" charset="0"/>
                        </a:rPr>
                        <a:t>ЗАХИРГАА, ТӨЛӨВЛӨЛТ, САНХҮҮГИЙН ХЭЛТЭС</a:t>
                      </a:r>
                      <a:endParaRPr lang="mn-MN" sz="1300" b="1" i="0"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rgbClr val="0070C0"/>
                          </a:solidFill>
                          <a:effectLst/>
                          <a:latin typeface="Arial" panose="020B0604020202020204" pitchFamily="34" charset="0"/>
                          <a:cs typeface="Arial" panose="020B0604020202020204" pitchFamily="34" charset="0"/>
                        </a:rPr>
                        <a:t>ӨМЧИЙН МЕНЕЖМЕНТИЙН ХЭЛТЭС</a:t>
                      </a:r>
                      <a:endParaRPr lang="mn-MN" sz="1300" b="1" i="0"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rgbClr val="00B050"/>
                          </a:solidFill>
                          <a:effectLst/>
                          <a:latin typeface="Arial" panose="020B0604020202020204" pitchFamily="34" charset="0"/>
                          <a:cs typeface="Arial" panose="020B0604020202020204" pitchFamily="34" charset="0"/>
                        </a:rPr>
                        <a:t>ӨМЧИЙН БҮРТГЭЛ, МЭДЭЭЛЛИЙН  ХЭЛТЭС</a:t>
                      </a:r>
                      <a:endParaRPr lang="mn-MN" sz="1300" b="1" i="0"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rgbClr val="FF0000"/>
                          </a:solidFill>
                          <a:effectLst/>
                          <a:latin typeface="Arial" panose="020B0604020202020204" pitchFamily="34" charset="0"/>
                          <a:cs typeface="Arial" panose="020B0604020202020204" pitchFamily="34" charset="0"/>
                        </a:rPr>
                        <a:t>ӨМЧИЙН ХЯНАЛТ, АШИГЛАЛТ, ДОТООД АУДИТЫН ХЭЛТЭС</a:t>
                      </a:r>
                      <a:endParaRPr lang="mn-MN" sz="1300" b="1" i="0"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940315104"/>
                  </a:ext>
                </a:extLst>
              </a:tr>
              <a:tr h="548373">
                <a:tc>
                  <a:txBody>
                    <a:bodyPr/>
                    <a:lstStyle/>
                    <a:p>
                      <a:pPr algn="ctr" fontAlgn="ctr"/>
                      <a:r>
                        <a:rPr lang="en-US" sz="1300" u="none" strike="noStrike" dirty="0">
                          <a:effectLst/>
                          <a:latin typeface="Arial" panose="020B0604020202020204" pitchFamily="34" charset="0"/>
                          <a:cs typeface="Arial" panose="020B0604020202020204" pitchFamily="34" charset="0"/>
                        </a:rPr>
                        <a:t>4.1.1.</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u="none" strike="noStrike" dirty="0">
                          <a:effectLst/>
                          <a:latin typeface="Arial" panose="020B0604020202020204" pitchFamily="34" charset="0"/>
                          <a:cs typeface="Arial" panose="020B0604020202020204" pitchFamily="34" charset="0"/>
                        </a:rPr>
                        <a:t>нийслэлийн өмчөөс төсөвт төвлөрүүлэх орлогыг нэмэгдүүлэх;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7030A0"/>
                          </a:solidFill>
                          <a:effectLst/>
                          <a:latin typeface="Arial" panose="020B0604020202020204" pitchFamily="34" charset="0"/>
                          <a:cs typeface="Arial" panose="020B0604020202020204" pitchFamily="34" charset="0"/>
                        </a:rPr>
                        <a:t>~ орлогын төлөвлөгөөний төсөл боловсруулах, гүйцэтгэлд хяналт тавих, мэдээ тайлан гаргах</a:t>
                      </a:r>
                      <a:br>
                        <a:rPr lang="mn-MN" sz="1300" u="none" strike="noStrike" dirty="0">
                          <a:solidFill>
                            <a:srgbClr val="7030A0"/>
                          </a:solidFill>
                          <a:effectLst/>
                          <a:latin typeface="Arial" panose="020B0604020202020204" pitchFamily="34" charset="0"/>
                          <a:cs typeface="Arial" panose="020B0604020202020204" pitchFamily="34" charset="0"/>
                        </a:rPr>
                      </a:br>
                      <a:r>
                        <a:rPr lang="mn-MN" sz="1300" u="none" strike="noStrike" dirty="0">
                          <a:solidFill>
                            <a:srgbClr val="7030A0"/>
                          </a:solidFill>
                          <a:effectLst/>
                          <a:latin typeface="Arial" panose="020B0604020202020204" pitchFamily="34" charset="0"/>
                          <a:cs typeface="Arial" panose="020B0604020202020204" pitchFamily="34" charset="0"/>
                        </a:rPr>
                        <a:t>~ түрээсийн орлого, актлагдсан тээврийн хэрэгслийн  орлого төвлөрүүлэх</a:t>
                      </a:r>
                      <a:endParaRPr lang="mn-MN" sz="1300" b="0" i="1"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ногдол ашгийг орлого, өмч хувьчлалын орлогыг нэмэгдүүлэх санал боловсруулах, төвлөрүүлэх</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данснаас хассан барилга, байгууламж болон эргэлтийн бус хөрөнгө худалдан борлуулсан орлого /30%/ төвлөрүүлэх </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FF0000"/>
                          </a:solidFill>
                          <a:effectLst/>
                          <a:latin typeface="Arial" panose="020B0604020202020204" pitchFamily="34" charset="0"/>
                          <a:cs typeface="Arial" panose="020B0604020202020204" pitchFamily="34" charset="0"/>
                        </a:rPr>
                        <a:t>нийт орлогын хэрэгжилтэд хяналт тавих</a:t>
                      </a:r>
                      <a:endParaRPr lang="mn-MN" sz="1300" b="0" i="1"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4043418282"/>
                  </a:ext>
                </a:extLst>
              </a:tr>
              <a:tr h="332941">
                <a:tc>
                  <a:txBody>
                    <a:bodyPr/>
                    <a:lstStyle/>
                    <a:p>
                      <a:pPr algn="ctr" fontAlgn="ctr"/>
                      <a:r>
                        <a:rPr lang="en-US" sz="1300" u="none" strike="noStrike" dirty="0">
                          <a:effectLst/>
                          <a:latin typeface="Arial" panose="020B0604020202020204" pitchFamily="34" charset="0"/>
                          <a:cs typeface="Arial" panose="020B0604020202020204" pitchFamily="34" charset="0"/>
                        </a:rPr>
                        <a:t>4.1.2.</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b="1" u="none" strike="noStrike" dirty="0">
                          <a:effectLst/>
                          <a:latin typeface="Arial" panose="020B0604020202020204" pitchFamily="34" charset="0"/>
                          <a:cs typeface="Arial" panose="020B0604020202020204" pitchFamily="34" charset="0"/>
                        </a:rPr>
                        <a:t>нийслэлийн өмчийн </a:t>
                      </a:r>
                      <a:r>
                        <a:rPr lang="mn-MN" sz="1300" u="none" strike="noStrike" dirty="0">
                          <a:effectLst/>
                          <a:latin typeface="Arial" panose="020B0604020202020204" pitchFamily="34" charset="0"/>
                          <a:cs typeface="Arial" panose="020B0604020202020204" pitchFamily="34" charset="0"/>
                        </a:rPr>
                        <a:t>эд хөрөнгийн эзэмшил, ашиглалтад хяналт тавьж, үр ашгийг дээшлүүлэх, үргүй зардлыг багасгах;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 </a:t>
                      </a:r>
                      <a:endParaRPr lang="en-US" sz="1300" b="0" i="0"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C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3056305813"/>
                  </a:ext>
                </a:extLst>
              </a:tr>
              <a:tr h="332941">
                <a:tc>
                  <a:txBody>
                    <a:bodyPr/>
                    <a:lstStyle/>
                    <a:p>
                      <a:pPr algn="ctr" fontAlgn="ctr"/>
                      <a:r>
                        <a:rPr lang="en-US" sz="1300" u="none" strike="noStrike" dirty="0">
                          <a:effectLst/>
                          <a:latin typeface="Arial" panose="020B0604020202020204" pitchFamily="34" charset="0"/>
                          <a:cs typeface="Arial" panose="020B0604020202020204" pitchFamily="34" charset="0"/>
                        </a:rPr>
                        <a:t>4.1.3.</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u="none" strike="noStrike" dirty="0">
                          <a:effectLst/>
                          <a:latin typeface="Arial" panose="020B0604020202020204" pitchFamily="34" charset="0"/>
                          <a:cs typeface="Arial" panose="020B0604020202020204" pitchFamily="34" charset="0"/>
                        </a:rPr>
                        <a:t>нийслэлийн өмчийн барилга байгууламжид өргөтгөл шинэчлэл, их засвар, техник, технологийн өөрчлөлттэй холбогдсон </a:t>
                      </a:r>
                      <a:r>
                        <a:rPr lang="mn-MN" sz="1300" b="1" u="none" strike="noStrike" dirty="0">
                          <a:solidFill>
                            <a:srgbClr val="FF0000"/>
                          </a:solidFill>
                          <a:effectLst/>
                          <a:latin typeface="Arial" panose="020B0604020202020204" pitchFamily="34" charset="0"/>
                          <a:cs typeface="Arial" panose="020B0604020202020204" pitchFamily="34" charset="0"/>
                        </a:rPr>
                        <a:t>хөрөнгө оруулалт хийх</a:t>
                      </a:r>
                      <a:r>
                        <a:rPr lang="mn-MN" sz="1300" u="none" strike="noStrike" dirty="0">
                          <a:effectLst/>
                          <a:latin typeface="Arial" panose="020B0604020202020204" pitchFamily="34" charset="0"/>
                          <a:cs typeface="Arial" panose="020B0604020202020204" pitchFamily="34" charset="0"/>
                        </a:rPr>
                        <a:t>;</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FF0000"/>
                          </a:solidFill>
                          <a:effectLst/>
                          <a:latin typeface="Arial" panose="020B0604020202020204" pitchFamily="34" charset="0"/>
                          <a:cs typeface="Arial" panose="020B0604020202020204" pitchFamily="34" charset="0"/>
                        </a:rPr>
                        <a:t>Нийслэлийн Засаг даргын захирамжаар эрх шилжүүлсэн ажилд</a:t>
                      </a:r>
                      <a:endParaRPr lang="mn-MN" sz="1300" b="0" i="1"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1725788909"/>
                  </a:ext>
                </a:extLst>
              </a:tr>
              <a:tr h="582648">
                <a:tc>
                  <a:txBody>
                    <a:bodyPr/>
                    <a:lstStyle/>
                    <a:p>
                      <a:pPr algn="ctr" fontAlgn="ctr"/>
                      <a:r>
                        <a:rPr lang="en-US" sz="1300" u="none" strike="noStrike" dirty="0">
                          <a:effectLst/>
                          <a:latin typeface="Arial" panose="020B0604020202020204" pitchFamily="34" charset="0"/>
                          <a:cs typeface="Arial" panose="020B0604020202020204" pitchFamily="34" charset="0"/>
                        </a:rPr>
                        <a:t>4.1.4.</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u="none" strike="noStrike" dirty="0">
                          <a:effectLst/>
                          <a:latin typeface="Arial" panose="020B0604020202020204" pitchFamily="34" charset="0"/>
                          <a:cs typeface="Arial" panose="020B0604020202020204" pitchFamily="34" charset="0"/>
                        </a:rPr>
                        <a:t>нийслэлийн өмчит төсөвт байгууллагуудын эд хөрөнгийн эзэмшил, захиран зарцуулалттай холбоотой харилцааг холбогдох хууль тогтоомжийн дагуу зохион байгуулж, шинээр бий болсон эд хөрөнгийг бүртгэх, мэдээллийн сан бүрдүүлэх;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a:t>
                      </a:r>
                      <a:br>
                        <a:rPr lang="mn-MN" sz="1300" u="none" strike="noStrike" dirty="0">
                          <a:solidFill>
                            <a:srgbClr val="00B050"/>
                          </a:solidFill>
                          <a:effectLst/>
                          <a:latin typeface="Arial" panose="020B0604020202020204" pitchFamily="34" charset="0"/>
                          <a:cs typeface="Arial" panose="020B0604020202020204" pitchFamily="34" charset="0"/>
                        </a:rPr>
                      </a:br>
                      <a:br>
                        <a:rPr lang="mn-MN" sz="1300" u="none" strike="noStrike" dirty="0">
                          <a:solidFill>
                            <a:srgbClr val="00B050"/>
                          </a:solidFill>
                          <a:effectLst/>
                          <a:latin typeface="Arial" panose="020B0604020202020204" pitchFamily="34" charset="0"/>
                          <a:cs typeface="Arial" panose="020B0604020202020204" pitchFamily="34" charset="0"/>
                        </a:rPr>
                      </a:br>
                      <a:r>
                        <a:rPr lang="mn-MN" sz="1300" u="none" strike="noStrike" dirty="0">
                          <a:solidFill>
                            <a:srgbClr val="00B050"/>
                          </a:solidFill>
                          <a:effectLst/>
                          <a:latin typeface="Arial" panose="020B0604020202020204" pitchFamily="34" charset="0"/>
                          <a:cs typeface="Arial" panose="020B0604020202020204" pitchFamily="34" charset="0"/>
                        </a:rPr>
                        <a:t>Мэдээллийн сан бүрдүүлэх</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C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2659562903"/>
                  </a:ext>
                </a:extLst>
              </a:tr>
              <a:tr h="665883">
                <a:tc>
                  <a:txBody>
                    <a:bodyPr/>
                    <a:lstStyle/>
                    <a:p>
                      <a:pPr algn="ctr" fontAlgn="ctr"/>
                      <a:r>
                        <a:rPr lang="en-US" sz="1300" u="none" strike="noStrike" dirty="0">
                          <a:effectLst/>
                          <a:latin typeface="Arial" panose="020B0604020202020204" pitchFamily="34" charset="0"/>
                          <a:cs typeface="Arial" panose="020B0604020202020204" pitchFamily="34" charset="0"/>
                        </a:rPr>
                        <a:t>4.1.5.</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болон өмчийн оролцоотой аж ахуйн нэгжид өмчийн төлөөлөл хэрэгжүүлэх, засаглалыг сайжруулах, үр өгөөжийг нэмэгдүүлэх, нийслэлийн өмчийн ашиглалт, хамгаалалт, захиран зарцуулалтад </a:t>
                      </a:r>
                      <a:r>
                        <a:rPr lang="mn-MN" sz="1300" u="none" strike="noStrike" dirty="0">
                          <a:solidFill>
                            <a:srgbClr val="FF0000"/>
                          </a:solidFill>
                          <a:effectLst/>
                          <a:latin typeface="Arial" panose="020B0604020202020204" pitchFamily="34" charset="0"/>
                          <a:cs typeface="Arial" panose="020B0604020202020204" pitchFamily="34" charset="0"/>
                        </a:rPr>
                        <a:t>хяналт тавьж</a:t>
                      </a:r>
                      <a:r>
                        <a:rPr lang="mn-MN" sz="1300" u="none" strike="noStrike" dirty="0">
                          <a:solidFill>
                            <a:srgbClr val="0070C0"/>
                          </a:solidFill>
                          <a:effectLst/>
                          <a:latin typeface="Arial" panose="020B0604020202020204" pitchFamily="34" charset="0"/>
                          <a:cs typeface="Arial" panose="020B0604020202020204" pitchFamily="34" charset="0"/>
                        </a:rPr>
                        <a:t>, өмч хувьчлалын ажлыг зохион байгуулах;</a:t>
                      </a:r>
                      <a:endParaRPr lang="mn-MN" sz="1300" b="0" i="0"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 нийслэлийн өмчит үйлдвэрийн газар, нийслэлийн өмчийн оролцоотой хуулийн этгээдийн</a:t>
                      </a:r>
                      <a:br>
                        <a:rPr lang="mn-MN" sz="1300" u="none" strike="noStrike" dirty="0">
                          <a:solidFill>
                            <a:srgbClr val="0070C0"/>
                          </a:solidFill>
                          <a:effectLst/>
                          <a:latin typeface="Arial" panose="020B0604020202020204" pitchFamily="34" charset="0"/>
                          <a:cs typeface="Arial" panose="020B0604020202020204" pitchFamily="34" charset="0"/>
                        </a:rPr>
                      </a:br>
                      <a:br>
                        <a:rPr lang="mn-MN" sz="1300" u="none" strike="noStrike" dirty="0">
                          <a:solidFill>
                            <a:srgbClr val="0070C0"/>
                          </a:solidFill>
                          <a:effectLst/>
                          <a:latin typeface="Arial" panose="020B0604020202020204" pitchFamily="34" charset="0"/>
                          <a:cs typeface="Arial" panose="020B0604020202020204" pitchFamily="34" charset="0"/>
                        </a:rPr>
                      </a:br>
                      <a:r>
                        <a:rPr lang="mn-MN" sz="1300" u="none" strike="noStrike" dirty="0">
                          <a:solidFill>
                            <a:srgbClr val="0070C0"/>
                          </a:solidFill>
                          <a:effectLst/>
                          <a:latin typeface="Arial" panose="020B0604020202020204" pitchFamily="34" charset="0"/>
                          <a:cs typeface="Arial" panose="020B0604020202020204" pitchFamily="34" charset="0"/>
                        </a:rPr>
                        <a:t>~ өмч хувьчлалын ажлыг зохион байгуулах</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FF0000"/>
                          </a:solidFill>
                          <a:effectLst/>
                          <a:latin typeface="Arial" panose="020B0604020202020204" pitchFamily="34" charset="0"/>
                          <a:cs typeface="Arial" panose="020B0604020202020204" pitchFamily="34" charset="0"/>
                        </a:rPr>
                        <a:t>~ хяналт шалгалтын төлөвлөгөөнд туссан ажлын хүрээнд</a:t>
                      </a:r>
                      <a:br>
                        <a:rPr lang="mn-MN" sz="1300" u="none" strike="noStrike" dirty="0">
                          <a:solidFill>
                            <a:srgbClr val="FF0000"/>
                          </a:solidFill>
                          <a:effectLst/>
                          <a:latin typeface="Arial" panose="020B0604020202020204" pitchFamily="34" charset="0"/>
                          <a:cs typeface="Arial" panose="020B0604020202020204" pitchFamily="34" charset="0"/>
                        </a:rPr>
                      </a:br>
                      <a:r>
                        <a:rPr lang="mn-MN" sz="1300" u="none" strike="noStrike" dirty="0">
                          <a:solidFill>
                            <a:srgbClr val="FF0000"/>
                          </a:solidFill>
                          <a:effectLst/>
                          <a:latin typeface="Arial" panose="020B0604020202020204" pitchFamily="34" charset="0"/>
                          <a:cs typeface="Arial" panose="020B0604020202020204" pitchFamily="34" charset="0"/>
                        </a:rPr>
                        <a:t>~ бусад эрх бүхий байгууллага, нийслэлийн өмчит хуулийн этгээд, иргэдээс ирсэн хүсэлтийн дагуу  хяналт шалгалт хийх</a:t>
                      </a:r>
                      <a:endParaRPr lang="mn-MN" sz="1300" b="0" i="1"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3533812818"/>
                  </a:ext>
                </a:extLst>
              </a:tr>
              <a:tr h="665883">
                <a:tc>
                  <a:txBody>
                    <a:bodyPr/>
                    <a:lstStyle/>
                    <a:p>
                      <a:pPr algn="ctr" fontAlgn="ctr"/>
                      <a:r>
                        <a:rPr lang="en-US" sz="1300" u="none" strike="noStrike" dirty="0">
                          <a:effectLst/>
                          <a:latin typeface="Arial" panose="020B0604020202020204" pitchFamily="34" charset="0"/>
                          <a:cs typeface="Arial" panose="020B0604020202020204" pitchFamily="34" charset="0"/>
                        </a:rPr>
                        <a:t>4.1.6.</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өмчийн оролцоотой </a:t>
                      </a:r>
                      <a:r>
                        <a:rPr lang="mn-MN" sz="1300" u="none" strike="noStrike" dirty="0">
                          <a:effectLst/>
                          <a:latin typeface="Arial" panose="020B0604020202020204" pitchFamily="34" charset="0"/>
                          <a:cs typeface="Arial" panose="020B0604020202020204" pitchFamily="34" charset="0"/>
                        </a:rPr>
                        <a:t>болон </a:t>
                      </a: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өмчит хуулийн этгээдийн</a:t>
                      </a:r>
                      <a:r>
                        <a:rPr lang="mn-MN" sz="1300" u="none" strike="noStrike" dirty="0">
                          <a:effectLst/>
                          <a:latin typeface="Arial" panose="020B0604020202020204" pitchFamily="34" charset="0"/>
                          <a:cs typeface="Arial" panose="020B0604020202020204" pitchFamily="34" charset="0"/>
                        </a:rPr>
                        <a:t> үйл ажиллагаа, санхүү, өмч хөрөнгийн эзэмшилт, ашиглалтад хяналт тавих, хяналт шинжилгээ , үнэлгээ хийх, зөрчил, дутагдлыг арилгахыг шаардах, учирч болзошгүй эрсдэлээс урьдчилан сэргийлэх арга хэмжээ авах;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a:effectLst/>
                          <a:latin typeface="Arial" panose="020B0604020202020204" pitchFamily="34" charset="0"/>
                          <a:cs typeface="Arial" panose="020B0604020202020204" pitchFamily="34" charset="0"/>
                        </a:rPr>
                        <a:t>-</a:t>
                      </a:r>
                      <a:endParaRPr lang="en-US" sz="1300" b="0" i="0" u="none" strike="noStrike">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FF0000"/>
                          </a:solidFill>
                          <a:effectLst/>
                          <a:latin typeface="Arial" panose="020B0604020202020204" pitchFamily="34" charset="0"/>
                          <a:cs typeface="Arial" panose="020B0604020202020204" pitchFamily="34" charset="0"/>
                        </a:rPr>
                        <a:t>~ хяналт шалгалтын төлөвлөгөөнд туссан ажлын хүрээнд</a:t>
                      </a:r>
                      <a:br>
                        <a:rPr lang="mn-MN" sz="1300" u="none" strike="noStrike" dirty="0">
                          <a:solidFill>
                            <a:srgbClr val="FF0000"/>
                          </a:solidFill>
                          <a:effectLst/>
                          <a:latin typeface="Arial" panose="020B0604020202020204" pitchFamily="34" charset="0"/>
                          <a:cs typeface="Arial" panose="020B0604020202020204" pitchFamily="34" charset="0"/>
                        </a:rPr>
                      </a:br>
                      <a:r>
                        <a:rPr lang="mn-MN" sz="1300" u="none" strike="noStrike" dirty="0">
                          <a:solidFill>
                            <a:srgbClr val="FF0000"/>
                          </a:solidFill>
                          <a:effectLst/>
                          <a:latin typeface="Arial" panose="020B0604020202020204" pitchFamily="34" charset="0"/>
                          <a:cs typeface="Arial" panose="020B0604020202020204" pitchFamily="34" charset="0"/>
                        </a:rPr>
                        <a:t>~ бусад эрх бүхий байгууллага, нийслэлийн өмчит хуулийн этгээд, иргэдээс ирсэн хүсэлтийн дагуу  хяналт шалгалт хийх</a:t>
                      </a:r>
                      <a:endParaRPr lang="mn-MN" sz="1300" b="0" i="1"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2916746541"/>
                  </a:ext>
                </a:extLst>
              </a:tr>
              <a:tr h="416177">
                <a:tc>
                  <a:txBody>
                    <a:bodyPr/>
                    <a:lstStyle/>
                    <a:p>
                      <a:pPr algn="ctr" fontAlgn="ctr"/>
                      <a:r>
                        <a:rPr lang="en-US" sz="1300" u="none" strike="noStrike" dirty="0">
                          <a:effectLst/>
                          <a:latin typeface="Arial" panose="020B0604020202020204" pitchFamily="34" charset="0"/>
                          <a:cs typeface="Arial" panose="020B0604020202020204" pitchFamily="34" charset="0"/>
                        </a:rPr>
                        <a:t>4.1.7.</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u="none" strike="noStrike" dirty="0">
                          <a:effectLst/>
                          <a:latin typeface="Arial" panose="020B0604020202020204" pitchFamily="34" charset="0"/>
                          <a:cs typeface="Arial" panose="020B0604020202020204" pitchFamily="34" charset="0"/>
                        </a:rPr>
                        <a:t>нийслэлийн өмчид хийх хөрөнгө оруулалтын ажилд холбогдох шийдвэрийг үндэслэн </a:t>
                      </a:r>
                      <a:r>
                        <a:rPr lang="mn-MN" sz="1300" b="1" u="none" strike="noStrike" dirty="0">
                          <a:solidFill>
                            <a:srgbClr val="FF0000"/>
                          </a:solidFill>
                          <a:effectLst/>
                          <a:latin typeface="Arial" panose="020B0604020202020204" pitchFamily="34" charset="0"/>
                          <a:cs typeface="Arial" panose="020B0604020202020204" pitchFamily="34" charset="0"/>
                        </a:rPr>
                        <a:t>захиалагчийн хяналт тавих</a:t>
                      </a:r>
                      <a:r>
                        <a:rPr lang="mn-MN" sz="1300" u="none" strike="noStrike" dirty="0">
                          <a:effectLst/>
                          <a:latin typeface="Arial" panose="020B0604020202020204" pitchFamily="34" charset="0"/>
                          <a:cs typeface="Arial" panose="020B0604020202020204" pitchFamily="34" charset="0"/>
                        </a:rPr>
                        <a:t>;</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a:effectLst/>
                          <a:latin typeface="Arial" panose="020B0604020202020204" pitchFamily="34" charset="0"/>
                          <a:cs typeface="Arial" panose="020B0604020202020204" pitchFamily="34" charset="0"/>
                        </a:rPr>
                        <a:t>-</a:t>
                      </a:r>
                      <a:endParaRPr lang="en-US" sz="1300" b="0" i="0" u="none" strike="noStrike">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FF0000"/>
                          </a:solidFill>
                          <a:effectLst/>
                          <a:latin typeface="Arial" panose="020B0604020202020204" pitchFamily="34" charset="0"/>
                          <a:cs typeface="Arial" panose="020B0604020202020204" pitchFamily="34" charset="0"/>
                        </a:rPr>
                        <a:t>Нийслэлийн өмчит болон өмчийн оролцоотой хуулийн этгээдийн Нийслэлийн Засаг даргаас эрх шилжүүлсэн хөрөнгө оруулалтын ажилд захиалагчийн хяналт тавих,</a:t>
                      </a:r>
                      <a:endParaRPr lang="mn-MN" sz="1300" b="0" i="1"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2917119751"/>
                  </a:ext>
                </a:extLst>
              </a:tr>
              <a:tr h="332941">
                <a:tc>
                  <a:txBody>
                    <a:bodyPr/>
                    <a:lstStyle/>
                    <a:p>
                      <a:pPr algn="ctr" fontAlgn="ctr"/>
                      <a:r>
                        <a:rPr lang="en-US" sz="1300" u="none" strike="noStrike" dirty="0">
                          <a:effectLst/>
                          <a:latin typeface="Arial" panose="020B0604020202020204" pitchFamily="34" charset="0"/>
                          <a:cs typeface="Arial" panose="020B0604020202020204" pitchFamily="34" charset="0"/>
                        </a:rPr>
                        <a:t>4.1.8.</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b="1" u="none" strike="noStrike" dirty="0">
                          <a:effectLst/>
                          <a:latin typeface="Arial" panose="020B0604020202020204" pitchFamily="34" charset="0"/>
                          <a:cs typeface="Arial" panose="020B0604020202020204" pitchFamily="34" charset="0"/>
                        </a:rPr>
                        <a:t>нийслэлийн өмчит байгууллагууд </a:t>
                      </a:r>
                      <a:r>
                        <a:rPr lang="mn-MN" sz="1300" u="none" strike="noStrike" dirty="0">
                          <a:effectLst/>
                          <a:latin typeface="Arial" panose="020B0604020202020204" pitchFamily="34" charset="0"/>
                          <a:cs typeface="Arial" panose="020B0604020202020204" pitchFamily="34" charset="0"/>
                        </a:rPr>
                        <a:t>өөрийн эзэмшлийн эд хөрөнгө, газрыг зориулалтын дагуу ашиглаж байгаа эсэхэд хяналт тавих;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1"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 </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FF0000"/>
                          </a:solidFill>
                          <a:effectLst/>
                          <a:latin typeface="Arial" panose="020B0604020202020204" pitchFamily="34" charset="0"/>
                          <a:cs typeface="Arial" panose="020B0604020202020204" pitchFamily="34" charset="0"/>
                        </a:rPr>
                        <a:t>~ байгууллагын балансад бүртгэлтэй газрын ашиглалтад хяналт тавих</a:t>
                      </a:r>
                      <a:endParaRPr lang="mn-MN" sz="1300" b="0" i="1"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1951679820"/>
                  </a:ext>
                </a:extLst>
              </a:tr>
            </a:tbl>
          </a:graphicData>
        </a:graphic>
      </p:graphicFrame>
      <p:grpSp>
        <p:nvGrpSpPr>
          <p:cNvPr id="29" name="Group 28"/>
          <p:cNvGrpSpPr/>
          <p:nvPr/>
        </p:nvGrpSpPr>
        <p:grpSpPr>
          <a:xfrm>
            <a:off x="7239000" y="236399"/>
            <a:ext cx="11057012" cy="487501"/>
            <a:chOff x="6186868" y="293671"/>
            <a:chExt cx="12109144" cy="608691"/>
          </a:xfrm>
          <a:solidFill>
            <a:srgbClr val="303082"/>
          </a:solidFill>
        </p:grpSpPr>
        <p:sp>
          <p:nvSpPr>
            <p:cNvPr id="30" name="Round Same Side Corner Rectangle 29"/>
            <p:cNvSpPr/>
            <p:nvPr/>
          </p:nvSpPr>
          <p:spPr>
            <a:xfrm rot="16200000">
              <a:off x="11937094" y="-5456555"/>
              <a:ext cx="608691" cy="12109144"/>
            </a:xfrm>
            <a:prstGeom prst="round2SameRect">
              <a:avLst>
                <a:gd name="adj1" fmla="val 50000"/>
                <a:gd name="adj2" fmla="val 0"/>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31" name="TextBox 8"/>
            <p:cNvSpPr txBox="1"/>
            <p:nvPr/>
          </p:nvSpPr>
          <p:spPr>
            <a:xfrm>
              <a:off x="6572247" y="448463"/>
              <a:ext cx="11338385" cy="345859"/>
            </a:xfrm>
            <a:prstGeom prst="rect">
              <a:avLst/>
            </a:prstGeom>
            <a:noFill/>
            <a:ln>
              <a:noFill/>
            </a:ln>
          </p:spPr>
          <p:txBody>
            <a:bodyPr wrap="square" lIns="0" tIns="0" rIns="0" bIns="0" rtlCol="0" anchor="t">
              <a:spAutoFit/>
            </a:bodyPr>
            <a:lstStyle/>
            <a:p>
              <a:pPr algn="ctr"/>
              <a:r>
                <a:rPr lang="mn-MN" b="1" dirty="0">
                  <a:latin typeface="Arial" panose="020B0604020202020204" pitchFamily="34" charset="0"/>
                  <a:ea typeface="Times New Roman" panose="02020603050405020304" pitchFamily="18" charset="0"/>
                </a:rPr>
                <a:t>НИЙСЛЭЛИЙН ӨМЧИЙН ХАРИЛЦААНЫ ГАЗРЫН ҮНДСЭН ЧИГ ҮҮРГИЙН ХУВААРИЛАЛТ</a:t>
              </a:r>
              <a:endParaRPr lang="en-US" b="1" dirty="0"/>
            </a:p>
          </p:txBody>
        </p:sp>
      </p:grpSp>
    </p:spTree>
    <p:extLst>
      <p:ext uri="{BB962C8B-B14F-4D97-AF65-F5344CB8AC3E}">
        <p14:creationId xmlns:p14="http://schemas.microsoft.com/office/powerpoint/2010/main" val="93297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4560"/>
            <a:ext cx="4191000" cy="488867"/>
            <a:chOff x="0" y="-4565"/>
            <a:chExt cx="4191000" cy="488867"/>
          </a:xfrm>
        </p:grpSpPr>
        <p:sp>
          <p:nvSpPr>
            <p:cNvPr id="21" name="Round Single Corner Rectangle 20"/>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2" name="Group 21"/>
            <p:cNvGrpSpPr/>
            <p:nvPr/>
          </p:nvGrpSpPr>
          <p:grpSpPr>
            <a:xfrm>
              <a:off x="228600" y="33753"/>
              <a:ext cx="375928" cy="375928"/>
              <a:chOff x="62067" y="154286"/>
              <a:chExt cx="375928" cy="375928"/>
            </a:xfrm>
          </p:grpSpPr>
          <p:sp>
            <p:nvSpPr>
              <p:cNvPr id="24" name="Oval 23"/>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5" name="Picture 8"/>
              <p:cNvPicPr>
                <a:picLocks noChangeAspect="1"/>
              </p:cNvPicPr>
              <p:nvPr/>
            </p:nvPicPr>
            <p:blipFill>
              <a:blip r:embed="rId2"/>
              <a:srcRect/>
              <a:stretch>
                <a:fillRect/>
              </a:stretch>
            </p:blipFill>
            <p:spPr>
              <a:xfrm>
                <a:off x="62067" y="154286"/>
                <a:ext cx="375928" cy="375928"/>
              </a:xfrm>
              <a:prstGeom prst="rect">
                <a:avLst/>
              </a:prstGeom>
            </p:spPr>
          </p:pic>
        </p:grpSp>
        <p:sp>
          <p:nvSpPr>
            <p:cNvPr id="23"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graphicFrame>
        <p:nvGraphicFramePr>
          <p:cNvPr id="4" name="Table 3"/>
          <p:cNvGraphicFramePr>
            <a:graphicFrameLocks noGrp="1"/>
          </p:cNvGraphicFramePr>
          <p:nvPr>
            <p:extLst>
              <p:ext uri="{D42A27DB-BD31-4B8C-83A1-F6EECF244321}">
                <p14:modId xmlns:p14="http://schemas.microsoft.com/office/powerpoint/2010/main" val="433576244"/>
              </p:ext>
            </p:extLst>
          </p:nvPr>
        </p:nvGraphicFramePr>
        <p:xfrm>
          <a:off x="585545" y="1028700"/>
          <a:ext cx="17169055" cy="8845296"/>
        </p:xfrm>
        <a:graphic>
          <a:graphicData uri="http://schemas.openxmlformats.org/drawingml/2006/table">
            <a:tbl>
              <a:tblPr>
                <a:tableStyleId>{BC89EF96-8CEA-46FF-86C4-4CE0E7609802}</a:tableStyleId>
              </a:tblPr>
              <a:tblGrid>
                <a:gridCol w="709855">
                  <a:extLst>
                    <a:ext uri="{9D8B030D-6E8A-4147-A177-3AD203B41FA5}">
                      <a16:colId xmlns:a16="http://schemas.microsoft.com/office/drawing/2014/main" val="775859339"/>
                    </a:ext>
                  </a:extLst>
                </a:gridCol>
                <a:gridCol w="4806677">
                  <a:extLst>
                    <a:ext uri="{9D8B030D-6E8A-4147-A177-3AD203B41FA5}">
                      <a16:colId xmlns:a16="http://schemas.microsoft.com/office/drawing/2014/main" val="2814112367"/>
                    </a:ext>
                  </a:extLst>
                </a:gridCol>
                <a:gridCol w="3194323">
                  <a:extLst>
                    <a:ext uri="{9D8B030D-6E8A-4147-A177-3AD203B41FA5}">
                      <a16:colId xmlns:a16="http://schemas.microsoft.com/office/drawing/2014/main" val="3184931817"/>
                    </a:ext>
                  </a:extLst>
                </a:gridCol>
                <a:gridCol w="3048000">
                  <a:extLst>
                    <a:ext uri="{9D8B030D-6E8A-4147-A177-3AD203B41FA5}">
                      <a16:colId xmlns:a16="http://schemas.microsoft.com/office/drawing/2014/main" val="4020796085"/>
                    </a:ext>
                  </a:extLst>
                </a:gridCol>
                <a:gridCol w="2895600">
                  <a:extLst>
                    <a:ext uri="{9D8B030D-6E8A-4147-A177-3AD203B41FA5}">
                      <a16:colId xmlns:a16="http://schemas.microsoft.com/office/drawing/2014/main" val="1517419219"/>
                    </a:ext>
                  </a:extLst>
                </a:gridCol>
                <a:gridCol w="2514600">
                  <a:extLst>
                    <a:ext uri="{9D8B030D-6E8A-4147-A177-3AD203B41FA5}">
                      <a16:colId xmlns:a16="http://schemas.microsoft.com/office/drawing/2014/main" val="980874220"/>
                    </a:ext>
                  </a:extLst>
                </a:gridCol>
              </a:tblGrid>
              <a:tr h="533400">
                <a:tc>
                  <a:txBody>
                    <a:bodyPr/>
                    <a:lstStyle/>
                    <a:p>
                      <a:pPr algn="ctr" fontAlgn="ctr"/>
                      <a:r>
                        <a:rPr lang="en-US" sz="1300" b="1" u="none" strike="noStrike" dirty="0">
                          <a:solidFill>
                            <a:schemeClr val="tx1"/>
                          </a:solidFill>
                          <a:effectLst/>
                          <a:latin typeface="Arial" panose="020B0604020202020204" pitchFamily="34" charset="0"/>
                          <a:cs typeface="Arial" panose="020B0604020202020204" pitchFamily="34" charset="0"/>
                        </a:rPr>
                        <a:t>№</a:t>
                      </a:r>
                      <a:endParaRPr lang="en-US" sz="1300" b="1" i="0" u="none" strike="noStrike" dirty="0">
                        <a:solidFill>
                          <a:schemeClr val="tx1"/>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chemeClr val="tx1"/>
                          </a:solidFill>
                          <a:effectLst/>
                          <a:latin typeface="Arial" panose="020B0604020202020204" pitchFamily="34" charset="0"/>
                          <a:cs typeface="Arial" panose="020B0604020202020204" pitchFamily="34" charset="0"/>
                        </a:rPr>
                        <a:t>НӨХГ-ЫН ДҮРМЭЭР ХҮЛЭЭСЭН ҮНДСЭН ЧИГ ҮҮРЭГ</a:t>
                      </a:r>
                      <a:endParaRPr lang="mn-MN" sz="1300" b="1" i="0" u="none" strike="noStrike" dirty="0">
                        <a:solidFill>
                          <a:schemeClr val="tx1"/>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rgbClr val="7030A0"/>
                          </a:solidFill>
                          <a:effectLst/>
                          <a:latin typeface="Arial" panose="020B0604020202020204" pitchFamily="34" charset="0"/>
                          <a:cs typeface="Arial" panose="020B0604020202020204" pitchFamily="34" charset="0"/>
                        </a:rPr>
                        <a:t>ЗАХИРГАА, ТӨЛӨВЛӨЛТ, САНХҮҮГИЙН ХЭЛТЭС</a:t>
                      </a:r>
                      <a:endParaRPr lang="mn-MN" sz="1300" b="1" i="0"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rgbClr val="0070C0"/>
                          </a:solidFill>
                          <a:effectLst/>
                          <a:latin typeface="Arial" panose="020B0604020202020204" pitchFamily="34" charset="0"/>
                          <a:cs typeface="Arial" panose="020B0604020202020204" pitchFamily="34" charset="0"/>
                        </a:rPr>
                        <a:t>ӨМЧИЙН МЕНЕЖМЕНТИЙН ХЭЛТЭС</a:t>
                      </a:r>
                      <a:endParaRPr lang="mn-MN" sz="1300" b="1" i="0"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rgbClr val="00B050"/>
                          </a:solidFill>
                          <a:effectLst/>
                          <a:latin typeface="Arial" panose="020B0604020202020204" pitchFamily="34" charset="0"/>
                          <a:cs typeface="Arial" panose="020B0604020202020204" pitchFamily="34" charset="0"/>
                        </a:rPr>
                        <a:t>ӨМЧИЙН БҮРТГЭЛ, МЭДЭЭЛЛИЙН  ХЭЛТЭС</a:t>
                      </a:r>
                      <a:endParaRPr lang="mn-MN" sz="1300" b="1" i="0"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fontAlgn="ctr"/>
                      <a:r>
                        <a:rPr lang="mn-MN" sz="1300" b="1" u="none" strike="noStrike" dirty="0">
                          <a:solidFill>
                            <a:srgbClr val="FF0000"/>
                          </a:solidFill>
                          <a:effectLst/>
                          <a:latin typeface="Arial" panose="020B0604020202020204" pitchFamily="34" charset="0"/>
                          <a:cs typeface="Arial" panose="020B0604020202020204" pitchFamily="34" charset="0"/>
                        </a:rPr>
                        <a:t>ӨМЧИЙН ХЯНАЛТ, АШИГЛАЛТ, ДОТООД АУДИТЫН ХЭЛТЭС</a:t>
                      </a:r>
                      <a:endParaRPr lang="mn-MN" sz="1300" b="1" i="0"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940315104"/>
                  </a:ext>
                </a:extLst>
              </a:tr>
              <a:tr h="391695">
                <a:tc>
                  <a:txBody>
                    <a:bodyPr/>
                    <a:lstStyle/>
                    <a:p>
                      <a:pPr algn="ctr" fontAlgn="ctr"/>
                      <a:r>
                        <a:rPr lang="en-US" sz="1300" u="none" strike="noStrike" dirty="0">
                          <a:effectLst/>
                          <a:latin typeface="Arial" panose="020B0604020202020204" pitchFamily="34" charset="0"/>
                          <a:cs typeface="Arial" panose="020B0604020202020204" pitchFamily="34" charset="0"/>
                        </a:rPr>
                        <a:t>4.1.9.</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b="1" u="none" strike="noStrike" dirty="0">
                          <a:effectLst/>
                          <a:latin typeface="Arial" panose="020B0604020202020204" pitchFamily="34" charset="0"/>
                          <a:cs typeface="Arial" panose="020B0604020202020204" pitchFamily="34" charset="0"/>
                        </a:rPr>
                        <a:t>нийслэлийн өмчийн </a:t>
                      </a:r>
                      <a:r>
                        <a:rPr lang="mn-MN" sz="1300" u="none" strike="noStrike" dirty="0">
                          <a:effectLst/>
                          <a:latin typeface="Arial" panose="020B0604020202020204" pitchFamily="34" charset="0"/>
                          <a:cs typeface="Arial" panose="020B0604020202020204" pitchFamily="34" charset="0"/>
                        </a:rPr>
                        <a:t>эд хөрөнгийн нэгдсэн бүртгэл хөтлөх, эд хөрөнгийн тооллого явуулах ажлыг зохион байгуулах;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7030A0"/>
                          </a:solidFill>
                          <a:effectLst/>
                          <a:latin typeface="Arial" panose="020B0604020202020204" pitchFamily="34" charset="0"/>
                          <a:cs typeface="Arial" panose="020B0604020202020204" pitchFamily="34" charset="0"/>
                        </a:rPr>
                        <a:t>байгууллагын тайлан балансад бүртгэлтэй</a:t>
                      </a:r>
                      <a:endParaRPr lang="mn-MN" sz="1300" b="0" i="1"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 </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a:t>
                      </a:r>
                      <a:br>
                        <a:rPr lang="mn-MN" sz="1300" u="none" strike="noStrike" dirty="0">
                          <a:solidFill>
                            <a:srgbClr val="00B050"/>
                          </a:solidFill>
                          <a:effectLst/>
                          <a:latin typeface="Arial" panose="020B0604020202020204" pitchFamily="34" charset="0"/>
                          <a:cs typeface="Arial" panose="020B0604020202020204" pitchFamily="34" charset="0"/>
                        </a:rPr>
                      </a:br>
                      <a:r>
                        <a:rPr lang="mn-MN" sz="1300" u="none" strike="noStrike" dirty="0">
                          <a:solidFill>
                            <a:srgbClr val="00B050"/>
                          </a:solidFill>
                          <a:effectLst/>
                          <a:latin typeface="Arial" panose="020B0604020202020204" pitchFamily="34" charset="0"/>
                          <a:cs typeface="Arial" panose="020B0604020202020204" pitchFamily="34" charset="0"/>
                        </a:rPr>
                        <a:t>Нийслэлийн нийт байгууллагын тооллогыг нэгтгэх</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C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3158716004"/>
                  </a:ext>
                </a:extLst>
              </a:tr>
              <a:tr h="416177">
                <a:tc>
                  <a:txBody>
                    <a:bodyPr/>
                    <a:lstStyle/>
                    <a:p>
                      <a:pPr algn="ctr" fontAlgn="ctr"/>
                      <a:r>
                        <a:rPr lang="en-US" sz="1300" u="none" strike="noStrike" dirty="0">
                          <a:effectLst/>
                          <a:latin typeface="Arial" panose="020B0604020202020204" pitchFamily="34" charset="0"/>
                          <a:cs typeface="Arial" panose="020B0604020202020204" pitchFamily="34" charset="0"/>
                        </a:rPr>
                        <a:t>4.1.10.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b="1" u="none" strike="noStrike" dirty="0">
                          <a:effectLst/>
                          <a:latin typeface="Arial" panose="020B0604020202020204" pitchFamily="34" charset="0"/>
                          <a:cs typeface="Arial" panose="020B0604020202020204" pitchFamily="34" charset="0"/>
                        </a:rPr>
                        <a:t>нийслэлийн өмчит хуулийн этгээдийн </a:t>
                      </a:r>
                      <a:r>
                        <a:rPr lang="mn-MN" sz="1300" u="none" strike="noStrike" dirty="0">
                          <a:effectLst/>
                          <a:latin typeface="Arial" panose="020B0604020202020204" pitchFamily="34" charset="0"/>
                          <a:cs typeface="Arial" panose="020B0604020202020204" pitchFamily="34" charset="0"/>
                        </a:rPr>
                        <a:t>эд хөрөнгийн бүртгэл, хөдөлгөөний талаар шийдвэр гаргаж, хэрэгжилтийг зохион байгуулах, </a:t>
                      </a:r>
                      <a:r>
                        <a:rPr lang="mn-MN" sz="1300" b="1" u="none" strike="noStrike" dirty="0">
                          <a:solidFill>
                            <a:srgbClr val="00B050"/>
                          </a:solidFill>
                          <a:effectLst/>
                          <a:latin typeface="Arial" panose="020B0604020202020204" pitchFamily="34" charset="0"/>
                          <a:cs typeface="Arial" panose="020B0604020202020204" pitchFamily="34" charset="0"/>
                        </a:rPr>
                        <a:t>мэдээллийн сан бүрдүүлэх</a:t>
                      </a:r>
                      <a:r>
                        <a:rPr lang="mn-MN" sz="1300" u="none" strike="noStrike" dirty="0">
                          <a:effectLst/>
                          <a:latin typeface="Arial" panose="020B0604020202020204" pitchFamily="34" charset="0"/>
                          <a:cs typeface="Arial" panose="020B0604020202020204" pitchFamily="34" charset="0"/>
                        </a:rPr>
                        <a:t>;</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a:effectLst/>
                          <a:latin typeface="Arial" panose="020B0604020202020204" pitchFamily="34" charset="0"/>
                          <a:cs typeface="Arial" panose="020B0604020202020204" pitchFamily="34" charset="0"/>
                        </a:rPr>
                        <a:t>-</a:t>
                      </a:r>
                      <a:endParaRPr lang="en-US" sz="1300" b="0" i="0" u="none" strike="noStrike">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 "Нийслэлийн өмчийг эзэмшүүлэх гэрээ"-тэй байгууллагуудын </a:t>
                      </a:r>
                      <a:br>
                        <a:rPr lang="mn-MN" sz="1300" u="none" strike="noStrike" dirty="0">
                          <a:solidFill>
                            <a:srgbClr val="00B050"/>
                          </a:solidFill>
                          <a:effectLst/>
                          <a:latin typeface="Arial" panose="020B0604020202020204" pitchFamily="34" charset="0"/>
                          <a:cs typeface="Arial" panose="020B0604020202020204" pitchFamily="34" charset="0"/>
                        </a:rPr>
                      </a:br>
                      <a:br>
                        <a:rPr lang="mn-MN" sz="1300" u="none" strike="noStrike" dirty="0">
                          <a:solidFill>
                            <a:srgbClr val="00B050"/>
                          </a:solidFill>
                          <a:effectLst/>
                          <a:latin typeface="Arial" panose="020B0604020202020204" pitchFamily="34" charset="0"/>
                          <a:cs typeface="Arial" panose="020B0604020202020204" pitchFamily="34" charset="0"/>
                        </a:rPr>
                      </a:br>
                      <a:r>
                        <a:rPr lang="mn-MN" sz="1300" u="none" strike="noStrike" dirty="0">
                          <a:solidFill>
                            <a:srgbClr val="00B050"/>
                          </a:solidFill>
                          <a:effectLst/>
                          <a:latin typeface="Arial" panose="020B0604020202020204" pitchFamily="34" charset="0"/>
                          <a:cs typeface="Arial" panose="020B0604020202020204" pitchFamily="34" charset="0"/>
                        </a:rPr>
                        <a:t>~ Мэдээллийн сан бүрдүүлэх</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FF0000"/>
                          </a:solidFill>
                          <a:effectLst/>
                          <a:latin typeface="Arial" panose="020B0604020202020204" pitchFamily="34" charset="0"/>
                          <a:cs typeface="Arial" panose="020B0604020202020204" pitchFamily="34" charset="0"/>
                        </a:rPr>
                        <a:t>Эргэлтийн бус хөрөнгийн хөдөлгөөн хариуцсан комиссын ажлыг зохион байгуулах</a:t>
                      </a:r>
                      <a:endParaRPr lang="mn-MN" sz="1300" b="0" i="1"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435627711"/>
                  </a:ext>
                </a:extLst>
              </a:tr>
              <a:tr h="665883">
                <a:tc>
                  <a:txBody>
                    <a:bodyPr/>
                    <a:lstStyle/>
                    <a:p>
                      <a:pPr algn="ctr" fontAlgn="ctr"/>
                      <a:r>
                        <a:rPr lang="en-US" sz="1300" u="none" strike="noStrike" dirty="0">
                          <a:effectLst/>
                          <a:latin typeface="Arial" panose="020B0604020202020204" pitchFamily="34" charset="0"/>
                          <a:cs typeface="Arial" panose="020B0604020202020204" pitchFamily="34" charset="0"/>
                        </a:rPr>
                        <a:t>4.1.11.</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u="none" strike="noStrike" dirty="0">
                          <a:effectLst/>
                          <a:latin typeface="Arial" panose="020B0604020202020204" pitchFamily="34" charset="0"/>
                          <a:cs typeface="Arial" panose="020B0604020202020204" pitchFamily="34" charset="0"/>
                        </a:rPr>
                        <a:t>Улсын Их Хурал, Засгийн газар, Төрийн өмчийн бодлого, зохицуулалтын газрын шийдвэрээр </a:t>
                      </a:r>
                      <a:r>
                        <a:rPr lang="mn-MN" sz="1300" b="1" u="none" strike="noStrike" dirty="0">
                          <a:effectLst/>
                          <a:latin typeface="Arial" panose="020B0604020202020204" pitchFamily="34" charset="0"/>
                          <a:cs typeface="Arial" panose="020B0604020202020204" pitchFamily="34" charset="0"/>
                        </a:rPr>
                        <a:t>нийслэлийн өмчид </a:t>
                      </a:r>
                      <a:r>
                        <a:rPr lang="mn-MN" sz="1300" u="none" strike="noStrike" dirty="0">
                          <a:effectLst/>
                          <a:latin typeface="Arial" panose="020B0604020202020204" pitchFamily="34" charset="0"/>
                          <a:cs typeface="Arial" panose="020B0604020202020204" pitchFamily="34" charset="0"/>
                        </a:rPr>
                        <a:t>шилжин ирж байгаа хөрөнгийг хүлээн авч бүртгэх, эзэмшигчид нь хүлээлгэн өгөх, эзэмшилт, ашиглалтад нь хяналт тавих асуудлаар санал боловсруулах, хэрэгжилтийг хангах;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a:effectLst/>
                          <a:latin typeface="Arial" panose="020B0604020202020204" pitchFamily="34" charset="0"/>
                          <a:cs typeface="Arial" panose="020B0604020202020204" pitchFamily="34" charset="0"/>
                        </a:rPr>
                        <a:t>-</a:t>
                      </a:r>
                      <a:endParaRPr lang="en-US" sz="1300" b="0" i="0" u="none" strike="noStrike">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 </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C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772635222"/>
                  </a:ext>
                </a:extLst>
              </a:tr>
              <a:tr h="832353">
                <a:tc>
                  <a:txBody>
                    <a:bodyPr/>
                    <a:lstStyle/>
                    <a:p>
                      <a:pPr algn="ctr" fontAlgn="ctr"/>
                      <a:r>
                        <a:rPr lang="en-US" sz="1300" u="none" strike="noStrike" dirty="0">
                          <a:effectLst/>
                          <a:latin typeface="Arial" panose="020B0604020202020204" pitchFamily="34" charset="0"/>
                          <a:cs typeface="Arial" panose="020B0604020202020204" pitchFamily="34" charset="0"/>
                        </a:rPr>
                        <a:t>4.1.12.</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b="1" u="none" strike="noStrike" dirty="0">
                          <a:effectLst/>
                          <a:latin typeface="Arial" panose="020B0604020202020204" pitchFamily="34" charset="0"/>
                          <a:cs typeface="Arial" panose="020B0604020202020204" pitchFamily="34" charset="0"/>
                        </a:rPr>
                        <a:t>нийслэлийн өмчид </a:t>
                      </a:r>
                      <a:r>
                        <a:rPr lang="mn-MN" sz="1300" u="none" strike="noStrike" dirty="0">
                          <a:effectLst/>
                          <a:latin typeface="Arial" panose="020B0604020202020204" pitchFamily="34" charset="0"/>
                          <a:cs typeface="Arial" panose="020B0604020202020204" pitchFamily="34" charset="0"/>
                        </a:rPr>
                        <a:t>хувийн хөрөнгө оруулалт хийх, хөрөнгө оруулалтыг хянах, баталгаажуулах ажлыг зохион байгуулах,  хувийн хөрөнгө оруулалтаар бий болсон, нийслэлд үнэ төлбөргүй шилжүүлэн өгч байгаа нийтийн эзэмшлийн эд хөрөнгийг бүртгэн авч, ашиглалт хариуцсан байгууллагад хүлээлгэн өгөх асуудлаар санал боловсруулах, хэрэгжилтийг хангах;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a:effectLst/>
                          <a:latin typeface="Arial" panose="020B0604020202020204" pitchFamily="34" charset="0"/>
                          <a:cs typeface="Arial" panose="020B0604020202020204" pitchFamily="34" charset="0"/>
                        </a:rPr>
                        <a:t>-</a:t>
                      </a:r>
                      <a:endParaRPr lang="en-US" sz="1300" b="0" i="0" u="none" strike="noStrike">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 </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 </a:t>
                      </a:r>
                      <a:endParaRPr lang="en-US" sz="1300" b="0" i="0" u="none" strike="noStrike" dirty="0">
                        <a:solidFill>
                          <a:srgbClr val="C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237387914"/>
                  </a:ext>
                </a:extLst>
              </a:tr>
              <a:tr h="582648">
                <a:tc>
                  <a:txBody>
                    <a:bodyPr/>
                    <a:lstStyle/>
                    <a:p>
                      <a:pPr algn="ctr" fontAlgn="ctr"/>
                      <a:r>
                        <a:rPr lang="en-US" sz="1300" u="none" strike="noStrike" dirty="0">
                          <a:effectLst/>
                          <a:latin typeface="Arial" panose="020B0604020202020204" pitchFamily="34" charset="0"/>
                          <a:cs typeface="Arial" panose="020B0604020202020204" pitchFamily="34" charset="0"/>
                        </a:rPr>
                        <a:t>4.1.13.</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b="1" u="none" strike="noStrike" dirty="0">
                          <a:effectLst/>
                          <a:latin typeface="Arial" panose="020B0604020202020204" pitchFamily="34" charset="0"/>
                          <a:cs typeface="Arial" panose="020B0604020202020204" pitchFamily="34" charset="0"/>
                        </a:rPr>
                        <a:t>нийслэлийн өмчит хуулийн этгээдийн </a:t>
                      </a:r>
                      <a:r>
                        <a:rPr lang="mn-MN" sz="1300" u="none" strike="noStrike" dirty="0">
                          <a:effectLst/>
                          <a:latin typeface="Arial" panose="020B0604020202020204" pitchFamily="34" charset="0"/>
                          <a:cs typeface="Arial" panose="020B0604020202020204" pitchFamily="34" charset="0"/>
                        </a:rPr>
                        <a:t>эрх бүхий албан тушаалтан гэрээнд заасан үүргээ хангалтгүй биелүүлснээс нийслэлийн өмчид хохирол учруулсан, үрэгдүүлсэн, шамшигдуулсан зэрэг өмч хөрөнгийн холбогдолтой маргаанд нэхэмжлэгчээр оролцох;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7030A0"/>
                          </a:solidFill>
                          <a:effectLst/>
                          <a:latin typeface="Arial" panose="020B0604020202020204" pitchFamily="34" charset="0"/>
                          <a:cs typeface="Arial" panose="020B0604020202020204" pitchFamily="34" charset="0"/>
                        </a:rPr>
                        <a:t>Хууль хяналтын байгууллагад шилжүүлсэн хэрэг зөрчлийг судлах,  маргаан шийдвэрлэх ажиллагаанд төлөөлөн оролцох</a:t>
                      </a:r>
                      <a:endParaRPr lang="mn-MN" sz="1300" b="0" i="1"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 </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FF0000"/>
                          </a:solidFill>
                          <a:effectLst/>
                          <a:latin typeface="Arial" panose="020B0604020202020204" pitchFamily="34" charset="0"/>
                          <a:cs typeface="Arial" panose="020B0604020202020204" pitchFamily="34" charset="0"/>
                        </a:rPr>
                        <a:t> хохирол учруулсан, үрэгдүүлсэн, шамшигдуулсан зэрэг өмч хөрөнгөд хяналт шалгалт хийх</a:t>
                      </a:r>
                      <a:endParaRPr lang="mn-MN" sz="1300" b="0" i="1" u="none" strike="noStrike" dirty="0">
                        <a:solidFill>
                          <a:srgbClr val="FF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3834639219"/>
                  </a:ext>
                </a:extLst>
              </a:tr>
              <a:tr h="416177">
                <a:tc>
                  <a:txBody>
                    <a:bodyPr/>
                    <a:lstStyle/>
                    <a:p>
                      <a:pPr algn="ctr" fontAlgn="ctr"/>
                      <a:r>
                        <a:rPr lang="en-US" sz="1300" u="none" strike="noStrike" dirty="0">
                          <a:effectLst/>
                          <a:latin typeface="Arial" panose="020B0604020202020204" pitchFamily="34" charset="0"/>
                          <a:cs typeface="Arial" panose="020B0604020202020204" pitchFamily="34" charset="0"/>
                        </a:rPr>
                        <a:t>4.1.14.</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b="1" u="none" strike="noStrike" dirty="0">
                          <a:effectLst/>
                          <a:latin typeface="Arial" panose="020B0604020202020204" pitchFamily="34" charset="0"/>
                          <a:cs typeface="Arial" panose="020B0604020202020204" pitchFamily="34" charset="0"/>
                        </a:rPr>
                        <a:t>нийслэлийн өмчтэй </a:t>
                      </a:r>
                      <a:r>
                        <a:rPr lang="mn-MN" sz="1300" u="none" strike="noStrike" dirty="0">
                          <a:effectLst/>
                          <a:latin typeface="Arial" panose="020B0604020202020204" pitchFamily="34" charset="0"/>
                          <a:cs typeface="Arial" panose="020B0604020202020204" pitchFamily="34" charset="0"/>
                        </a:rPr>
                        <a:t>холбогдон гарсан зөрчил, маргааныг зохицуулах, шийдвэрлэх, учирч болзошгүй эрсдэлээс урьдчилан сэргийлэх арга хэмжээ авах;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7030A0"/>
                          </a:solidFill>
                          <a:effectLst/>
                          <a:latin typeface="Arial" panose="020B0604020202020204" pitchFamily="34" charset="0"/>
                          <a:cs typeface="Arial" panose="020B0604020202020204" pitchFamily="34" charset="0"/>
                        </a:rPr>
                        <a:t>байгууллагын тайлан балансад бүртгэлтэй</a:t>
                      </a:r>
                      <a:endParaRPr lang="mn-MN" sz="1300" b="0" i="1"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 </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1" u="none" strike="noStrike" dirty="0">
                        <a:solidFill>
                          <a:srgbClr val="C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1934087399"/>
                  </a:ext>
                </a:extLst>
              </a:tr>
              <a:tr h="332941">
                <a:tc>
                  <a:txBody>
                    <a:bodyPr/>
                    <a:lstStyle/>
                    <a:p>
                      <a:pPr algn="ctr" fontAlgn="ctr"/>
                      <a:r>
                        <a:rPr lang="en-US" sz="1300" u="none" strike="noStrike" dirty="0">
                          <a:effectLst/>
                          <a:latin typeface="Arial" panose="020B0604020202020204" pitchFamily="34" charset="0"/>
                          <a:cs typeface="Arial" panose="020B0604020202020204" pitchFamily="34" charset="0"/>
                        </a:rPr>
                        <a:t>4.1.15.</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just" fontAlgn="ctr"/>
                      <a:r>
                        <a:rPr lang="mn-MN" sz="1300" b="1" u="none" strike="noStrike" dirty="0">
                          <a:effectLst/>
                          <a:latin typeface="Arial" panose="020B0604020202020204" pitchFamily="34" charset="0"/>
                          <a:cs typeface="Arial" panose="020B0604020202020204" pitchFamily="34" charset="0"/>
                        </a:rPr>
                        <a:t>нийслэлийн өмчтэй </a:t>
                      </a:r>
                      <a:r>
                        <a:rPr lang="mn-MN" sz="1300" u="none" strike="noStrike" dirty="0">
                          <a:effectLst/>
                          <a:latin typeface="Arial" panose="020B0604020202020204" pitchFamily="34" charset="0"/>
                          <a:cs typeface="Arial" panose="020B0604020202020204" pitchFamily="34" charset="0"/>
                        </a:rPr>
                        <a:t>холбоотой шүүхийн маргаанд Нийслэлийн иргэдийн Төлөөлөгчдийн Хурал, Нийслэлийн Засаг даргыг төлөөлж оролцох;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7030A0"/>
                          </a:solidFill>
                          <a:effectLst/>
                          <a:latin typeface="Arial" panose="020B0604020202020204" pitchFamily="34" charset="0"/>
                          <a:cs typeface="Arial" panose="020B0604020202020204" pitchFamily="34" charset="0"/>
                        </a:rPr>
                        <a:t>Хууль хяналтын байгууллагад шилжүүлсэн хэрэг зөрчлийг судлах,  маргаан шийдвэрлэх ажиллагаанд төлөөлөн оролцох</a:t>
                      </a:r>
                      <a:endParaRPr lang="mn-MN" sz="1300" b="0" i="1" u="none" strike="noStrike" dirty="0">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нийслэлийн өмчит үйлдвэрийн газар, нийслэлийн өмчийн оролцоотой хуулийн этгээдийн </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"Нийслэлийн өмчийг эзэмшүүлэх гэрээ"-тэй байгууллагуудын </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tc>
                  <a:txBody>
                    <a:bodyPr/>
                    <a:lstStyle/>
                    <a:p>
                      <a:pPr marL="0" marR="0" lvl="0" indent="0" algn="ctr" defTabSz="914119" rtl="0" eaLnBrk="1" fontAlgn="ctr" latinLnBrk="0" hangingPunct="1">
                        <a:lnSpc>
                          <a:spcPct val="100000"/>
                        </a:lnSpc>
                        <a:spcBef>
                          <a:spcPts val="0"/>
                        </a:spcBef>
                        <a:spcAft>
                          <a:spcPts val="0"/>
                        </a:spcAft>
                        <a:buClrTx/>
                        <a:buSzTx/>
                        <a:buFontTx/>
                        <a:buNone/>
                        <a:tabLst/>
                        <a:defRPr/>
                      </a:pPr>
                      <a:r>
                        <a:rPr lang="en-US" sz="1300" u="none" strike="noStrike" dirty="0">
                          <a:effectLst/>
                          <a:latin typeface="Arial" panose="020B0604020202020204" pitchFamily="34" charset="0"/>
                          <a:cs typeface="Arial" panose="020B0604020202020204" pitchFamily="34" charset="0"/>
                        </a:rPr>
                        <a:t>-</a:t>
                      </a:r>
                      <a:endParaRPr lang="en-US" sz="1300" b="0" i="1" u="none" strike="noStrike" dirty="0">
                        <a:solidFill>
                          <a:srgbClr val="C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tcPr>
                </a:tc>
                <a:extLst>
                  <a:ext uri="{0D108BD9-81ED-4DB2-BD59-A6C34878D82A}">
                    <a16:rowId xmlns:a16="http://schemas.microsoft.com/office/drawing/2014/main" val="679182241"/>
                  </a:ext>
                </a:extLst>
              </a:tr>
              <a:tr h="0">
                <a:tc>
                  <a:txBody>
                    <a:bodyPr/>
                    <a:lstStyle/>
                    <a:p>
                      <a:pPr algn="ctr" fontAlgn="ctr"/>
                      <a:r>
                        <a:rPr lang="en-US" sz="1300" u="none" strike="noStrike" dirty="0">
                          <a:effectLst/>
                          <a:latin typeface="Arial" panose="020B0604020202020204" pitchFamily="34" charset="0"/>
                          <a:cs typeface="Arial" panose="020B0604020202020204" pitchFamily="34" charset="0"/>
                        </a:rPr>
                        <a:t>4.1.16.</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tcPr>
                </a:tc>
                <a:tc>
                  <a:txBody>
                    <a:bodyPr/>
                    <a:lstStyle/>
                    <a:p>
                      <a:pPr algn="just" fontAlgn="ctr"/>
                      <a:r>
                        <a:rPr lang="mn-MN" sz="1300" b="1" u="none" strike="noStrike" dirty="0">
                          <a:effectLst/>
                          <a:latin typeface="Arial" panose="020B0604020202020204" pitchFamily="34" charset="0"/>
                          <a:cs typeface="Arial" panose="020B0604020202020204" pitchFamily="34" charset="0"/>
                        </a:rPr>
                        <a:t>дүүргийн өмчийг </a:t>
                      </a:r>
                      <a:r>
                        <a:rPr lang="mn-MN" sz="1300" u="none" strike="noStrike" dirty="0">
                          <a:effectLst/>
                          <a:latin typeface="Arial" panose="020B0604020202020204" pitchFamily="34" charset="0"/>
                          <a:cs typeface="Arial" panose="020B0604020202020204" pitchFamily="34" charset="0"/>
                        </a:rPr>
                        <a:t>удирдах үйл ажиллагааг нэгдсэн удирдлагаар хангах.</a:t>
                      </a:r>
                      <a:endParaRPr lang="mn-MN" sz="1300" b="0" i="0" u="none" strike="noStrike" dirty="0">
                        <a:solidFill>
                          <a:srgbClr val="0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tcPr>
                </a:tc>
                <a:tc>
                  <a:txBody>
                    <a:bodyPr/>
                    <a:lstStyle/>
                    <a:p>
                      <a:pPr algn="ctr" fontAlgn="ctr"/>
                      <a:r>
                        <a:rPr lang="en-US" sz="1300" u="none" strike="noStrike">
                          <a:effectLst/>
                          <a:latin typeface="Arial" panose="020B0604020202020204" pitchFamily="34" charset="0"/>
                          <a:cs typeface="Arial" panose="020B0604020202020204" pitchFamily="34" charset="0"/>
                        </a:rPr>
                        <a:t>-</a:t>
                      </a:r>
                      <a:endParaRPr lang="en-US" sz="1300" b="0" i="0" u="none" strike="noStrike">
                        <a:solidFill>
                          <a:srgbClr val="7030A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tcPr>
                </a:tc>
                <a:tc>
                  <a:txBody>
                    <a:bodyPr/>
                    <a:lstStyle/>
                    <a:p>
                      <a:pPr algn="ctr" fontAlgn="ctr"/>
                      <a:r>
                        <a:rPr lang="mn-MN" sz="1300" u="none" strike="noStrike" dirty="0">
                          <a:solidFill>
                            <a:srgbClr val="0070C0"/>
                          </a:solidFill>
                          <a:effectLst/>
                          <a:latin typeface="Arial" panose="020B0604020202020204" pitchFamily="34" charset="0"/>
                          <a:cs typeface="Arial" panose="020B0604020202020204" pitchFamily="34" charset="0"/>
                        </a:rPr>
                        <a:t>дүүргийн өмчит үйлдвэрийн газар</a:t>
                      </a:r>
                      <a:endParaRPr lang="mn-MN" sz="1300" b="0" i="1" u="none" strike="noStrike" dirty="0">
                        <a:solidFill>
                          <a:srgbClr val="0070C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tcPr>
                </a:tc>
                <a:tc>
                  <a:txBody>
                    <a:bodyPr/>
                    <a:lstStyle/>
                    <a:p>
                      <a:pPr algn="ctr" fontAlgn="ctr"/>
                      <a:r>
                        <a:rPr lang="mn-MN" sz="1300" u="none" strike="noStrike" dirty="0">
                          <a:solidFill>
                            <a:srgbClr val="00B050"/>
                          </a:solidFill>
                          <a:effectLst/>
                          <a:latin typeface="Arial" panose="020B0604020202020204" pitchFamily="34" charset="0"/>
                          <a:cs typeface="Arial" panose="020B0604020202020204" pitchFamily="34" charset="0"/>
                        </a:rPr>
                        <a:t>Дүүргийн өмчит хуулийн этгээдийн</a:t>
                      </a:r>
                      <a:endParaRPr lang="mn-MN" sz="1300" b="0" i="1" u="none" strike="noStrike" dirty="0">
                        <a:solidFill>
                          <a:srgbClr val="00B05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tcPr>
                </a:tc>
                <a:tc>
                  <a:txBody>
                    <a:bodyPr/>
                    <a:lstStyle/>
                    <a:p>
                      <a:pPr algn="ctr" fontAlgn="ctr"/>
                      <a:r>
                        <a:rPr lang="en-US" sz="1300" u="none" strike="noStrike" dirty="0">
                          <a:effectLst/>
                          <a:latin typeface="Arial" panose="020B0604020202020204" pitchFamily="34" charset="0"/>
                          <a:cs typeface="Arial" panose="020B0604020202020204" pitchFamily="34" charset="0"/>
                        </a:rPr>
                        <a:t>-</a:t>
                      </a:r>
                      <a:endParaRPr lang="en-US" sz="1300" b="0" i="0" u="none" strike="noStrike" dirty="0">
                        <a:solidFill>
                          <a:srgbClr val="C00000"/>
                        </a:solidFill>
                        <a:effectLst/>
                        <a:latin typeface="Arial" panose="020B0604020202020204" pitchFamily="34" charset="0"/>
                        <a:cs typeface="Arial" panose="020B0604020202020204" pitchFamily="34" charset="0"/>
                      </a:endParaRPr>
                    </a:p>
                  </a:txBody>
                  <a:tcPr marL="73152" marR="73152" marT="73152" marB="73152"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tcPr>
                </a:tc>
                <a:extLst>
                  <a:ext uri="{0D108BD9-81ED-4DB2-BD59-A6C34878D82A}">
                    <a16:rowId xmlns:a16="http://schemas.microsoft.com/office/drawing/2014/main" val="1482783409"/>
                  </a:ext>
                </a:extLst>
              </a:tr>
            </a:tbl>
          </a:graphicData>
        </a:graphic>
      </p:graphicFrame>
      <p:grpSp>
        <p:nvGrpSpPr>
          <p:cNvPr id="29" name="Group 28"/>
          <p:cNvGrpSpPr/>
          <p:nvPr/>
        </p:nvGrpSpPr>
        <p:grpSpPr>
          <a:xfrm>
            <a:off x="7239000" y="236399"/>
            <a:ext cx="11057012" cy="487501"/>
            <a:chOff x="6186868" y="293671"/>
            <a:chExt cx="12109144" cy="608691"/>
          </a:xfrm>
          <a:solidFill>
            <a:srgbClr val="FFC200"/>
          </a:solidFill>
        </p:grpSpPr>
        <p:sp>
          <p:nvSpPr>
            <p:cNvPr id="30" name="Round Same Side Corner Rectangle 29"/>
            <p:cNvSpPr/>
            <p:nvPr/>
          </p:nvSpPr>
          <p:spPr>
            <a:xfrm rot="16200000">
              <a:off x="11937094" y="-5456555"/>
              <a:ext cx="608691" cy="1210914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31" name="TextBox 8"/>
            <p:cNvSpPr txBox="1"/>
            <p:nvPr/>
          </p:nvSpPr>
          <p:spPr>
            <a:xfrm>
              <a:off x="6572247" y="448463"/>
              <a:ext cx="11338385" cy="345859"/>
            </a:xfrm>
            <a:prstGeom prst="rect">
              <a:avLst/>
            </a:prstGeom>
            <a:grpFill/>
          </p:spPr>
          <p:txBody>
            <a:bodyPr wrap="square" lIns="0" tIns="0" rIns="0" bIns="0" rtlCol="0" anchor="t">
              <a:spAutoFit/>
            </a:bodyPr>
            <a:lstStyle/>
            <a:p>
              <a:pPr algn="ctr"/>
              <a:r>
                <a:rPr lang="mn-MN" b="1" dirty="0">
                  <a:latin typeface="Arial" panose="020B0604020202020204" pitchFamily="34" charset="0"/>
                  <a:ea typeface="Times New Roman" panose="02020603050405020304" pitchFamily="18" charset="0"/>
                </a:rPr>
                <a:t>НИЙСЛЭЛИЙН ӨМЧИЙН ХАРИЛЦААНЫ ГАЗРЫН ҮНДСЭН ЧИГ ҮҮРГИЙН ХУВААРИЛАЛТ</a:t>
              </a:r>
              <a:endParaRPr lang="en-US" b="1" dirty="0"/>
            </a:p>
          </p:txBody>
        </p:sp>
      </p:grpSp>
    </p:spTree>
    <p:extLst>
      <p:ext uri="{BB962C8B-B14F-4D97-AF65-F5344CB8AC3E}">
        <p14:creationId xmlns:p14="http://schemas.microsoft.com/office/powerpoint/2010/main" val="25166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5A6577-73F8-4931-8167-A5C6E733397E}"/>
              </a:ext>
            </a:extLst>
          </p:cNvPr>
          <p:cNvSpPr txBox="1"/>
          <p:nvPr/>
        </p:nvSpPr>
        <p:spPr>
          <a:xfrm>
            <a:off x="2961210" y="202726"/>
            <a:ext cx="14939570" cy="400110"/>
          </a:xfrm>
          <a:prstGeom prst="rect">
            <a:avLst/>
          </a:prstGeom>
          <a:noFill/>
        </p:spPr>
        <p:txBody>
          <a:bodyPr wrap="square" rtlCol="0">
            <a:spAutoFit/>
          </a:bodyPr>
          <a:lstStyle/>
          <a:p>
            <a:pPr algn="r"/>
            <a:r>
              <a:rPr lang="mn-MN" sz="2000" b="1" dirty="0">
                <a:latin typeface="Arial" panose="020B0604020202020204" pitchFamily="34" charset="0"/>
                <a:cs typeface="Arial" panose="020B0604020202020204" pitchFamily="34" charset="0"/>
              </a:rPr>
              <a:t>НИЙСЛЭЛИЙН ӨМЧ </a:t>
            </a:r>
            <a:r>
              <a:rPr lang="en-US" sz="2000" i="1" dirty="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202</a:t>
            </a:r>
            <a:r>
              <a:rPr lang="en-US" sz="2000" i="1" dirty="0">
                <a:latin typeface="Arial" panose="020B0604020202020204" pitchFamily="34" charset="0"/>
                <a:cs typeface="Arial" panose="020B0604020202020204" pitchFamily="34" charset="0"/>
              </a:rPr>
              <a:t>2</a:t>
            </a:r>
            <a:r>
              <a:rPr lang="mn-MN" sz="2000" i="1" dirty="0">
                <a:latin typeface="Arial" panose="020B0604020202020204" pitchFamily="34" charset="0"/>
                <a:cs typeface="Arial" panose="020B0604020202020204" pitchFamily="34" charset="0"/>
              </a:rPr>
              <a:t> оны эхний хагас жилийн байдлаар</a:t>
            </a:r>
            <a:r>
              <a:rPr lang="en-US" sz="2000" i="1"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EF12149-2C2E-40BF-A195-57A624FC6A69}"/>
              </a:ext>
            </a:extLst>
          </p:cNvPr>
          <p:cNvCxnSpPr>
            <a:cxnSpLocks/>
          </p:cNvCxnSpPr>
          <p:nvPr/>
        </p:nvCxnSpPr>
        <p:spPr>
          <a:xfrm>
            <a:off x="414338" y="721784"/>
            <a:ext cx="17486442" cy="0"/>
          </a:xfrm>
          <a:prstGeom prst="line">
            <a:avLst/>
          </a:prstGeom>
          <a:ln w="38100">
            <a:solidFill>
              <a:srgbClr val="30308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2EC369A-8CF5-47E5-822D-92D60A46CAB5}"/>
              </a:ext>
            </a:extLst>
          </p:cNvPr>
          <p:cNvCxnSpPr>
            <a:cxnSpLocks/>
          </p:cNvCxnSpPr>
          <p:nvPr/>
        </p:nvCxnSpPr>
        <p:spPr>
          <a:xfrm flipH="1">
            <a:off x="9529734" y="721784"/>
            <a:ext cx="35322" cy="9565217"/>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F42928AA-B937-4DB2-B513-FF582E6AC790}"/>
              </a:ext>
            </a:extLst>
          </p:cNvPr>
          <p:cNvSpPr/>
          <p:nvPr/>
        </p:nvSpPr>
        <p:spPr>
          <a:xfrm>
            <a:off x="9768345" y="4434768"/>
            <a:ext cx="6642042" cy="507831"/>
          </a:xfrm>
          <a:prstGeom prst="rect">
            <a:avLst/>
          </a:prstGeom>
        </p:spPr>
        <p:txBody>
          <a:bodyPr wrap="square">
            <a:spAutoFit/>
          </a:bodyPr>
          <a:lstStyle/>
          <a:p>
            <a:pPr marL="19050"/>
            <a:r>
              <a:rPr lang="mn-MN" sz="2700" b="1" spc="-53" dirty="0">
                <a:latin typeface="Arial" panose="020B0604020202020204" pitchFamily="34" charset="0"/>
                <a:ea typeface="Cambria" panose="02040503050406030204" pitchFamily="18" charset="0"/>
                <a:cs typeface="Arial" panose="020B0604020202020204" pitchFamily="34" charset="0"/>
              </a:rPr>
              <a:t>Хөрөнгийн ангилал </a:t>
            </a:r>
            <a:r>
              <a:rPr lang="mn-MN" sz="2700" b="1" spc="-53" dirty="0">
                <a:solidFill>
                  <a:srgbClr val="303082"/>
                </a:solidFill>
                <a:latin typeface="Arial" panose="020B0604020202020204" pitchFamily="34" charset="0"/>
                <a:ea typeface="Cambria" panose="02040503050406030204" pitchFamily="18" charset="0"/>
                <a:cs typeface="Arial" panose="020B0604020202020204" pitchFamily="34" charset="0"/>
              </a:rPr>
              <a:t>(тэрбум төг)</a:t>
            </a:r>
          </a:p>
        </p:txBody>
      </p:sp>
      <p:sp>
        <p:nvSpPr>
          <p:cNvPr id="10" name="Rectangle 9">
            <a:extLst>
              <a:ext uri="{FF2B5EF4-FFF2-40B4-BE49-F238E27FC236}">
                <a16:creationId xmlns:a16="http://schemas.microsoft.com/office/drawing/2014/main" id="{480DD865-1369-4408-A446-B3000BF36CE8}"/>
              </a:ext>
            </a:extLst>
          </p:cNvPr>
          <p:cNvSpPr/>
          <p:nvPr/>
        </p:nvSpPr>
        <p:spPr>
          <a:xfrm>
            <a:off x="9941295" y="1202308"/>
            <a:ext cx="7959485" cy="646331"/>
          </a:xfrm>
          <a:prstGeom prst="rect">
            <a:avLst/>
          </a:prstGeom>
        </p:spPr>
        <p:txBody>
          <a:bodyPr wrap="square">
            <a:spAutoFit/>
          </a:bodyPr>
          <a:lstStyle/>
          <a:p>
            <a:pPr marL="19050" algn="ctr"/>
            <a:r>
              <a:rPr lang="mn-MN" sz="3600" b="1" spc="-53" dirty="0">
                <a:solidFill>
                  <a:srgbClr val="303082"/>
                </a:solidFill>
                <a:latin typeface="Arial" panose="020B0604020202020204" pitchFamily="34" charset="0"/>
                <a:ea typeface="Cambria" panose="02040503050406030204" pitchFamily="18" charset="0"/>
                <a:cs typeface="Arial" panose="020B0604020202020204" pitchFamily="34" charset="0"/>
              </a:rPr>
              <a:t>НИЙТ ХӨРӨНГӨ</a:t>
            </a:r>
          </a:p>
        </p:txBody>
      </p:sp>
      <p:sp>
        <p:nvSpPr>
          <p:cNvPr id="11" name="Isosceles Triangle 10">
            <a:extLst>
              <a:ext uri="{FF2B5EF4-FFF2-40B4-BE49-F238E27FC236}">
                <a16:creationId xmlns:a16="http://schemas.microsoft.com/office/drawing/2014/main" id="{7C08719F-197A-433A-A48C-602EC3FF427B}"/>
              </a:ext>
            </a:extLst>
          </p:cNvPr>
          <p:cNvSpPr/>
          <p:nvPr/>
        </p:nvSpPr>
        <p:spPr>
          <a:xfrm rot="10800000">
            <a:off x="13541482" y="4175182"/>
            <a:ext cx="1069271" cy="95264"/>
          </a:xfrm>
          <a:prstGeom prst="triangle">
            <a:avLst>
              <a:gd name="adj" fmla="val 5000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Bahnschrift SemiBold SemiConden" panose="020B0502040204020203" pitchFamily="34" charset="0"/>
            </a:endParaRPr>
          </a:p>
        </p:txBody>
      </p:sp>
      <p:grpSp>
        <p:nvGrpSpPr>
          <p:cNvPr id="15" name="Group 14">
            <a:extLst>
              <a:ext uri="{FF2B5EF4-FFF2-40B4-BE49-F238E27FC236}">
                <a16:creationId xmlns:a16="http://schemas.microsoft.com/office/drawing/2014/main" id="{5827FF5D-D2C7-42BF-8102-6A94AEF1EE18}"/>
              </a:ext>
            </a:extLst>
          </p:cNvPr>
          <p:cNvGrpSpPr/>
          <p:nvPr/>
        </p:nvGrpSpPr>
        <p:grpSpPr>
          <a:xfrm>
            <a:off x="12493439" y="2348145"/>
            <a:ext cx="3050985" cy="1583637"/>
            <a:chOff x="9916762" y="1139718"/>
            <a:chExt cx="2033990" cy="1055758"/>
          </a:xfrm>
        </p:grpSpPr>
        <p:grpSp>
          <p:nvGrpSpPr>
            <p:cNvPr id="16" name="Group 15">
              <a:extLst>
                <a:ext uri="{FF2B5EF4-FFF2-40B4-BE49-F238E27FC236}">
                  <a16:creationId xmlns:a16="http://schemas.microsoft.com/office/drawing/2014/main" id="{D3AB333E-B465-4A41-9E69-666543BF0451}"/>
                </a:ext>
              </a:extLst>
            </p:cNvPr>
            <p:cNvGrpSpPr/>
            <p:nvPr/>
          </p:nvGrpSpPr>
          <p:grpSpPr>
            <a:xfrm>
              <a:off x="9982564" y="1139718"/>
              <a:ext cx="1848835" cy="1055758"/>
              <a:chOff x="9552084" y="2138363"/>
              <a:chExt cx="1500404" cy="856790"/>
            </a:xfrm>
            <a:solidFill>
              <a:schemeClr val="accent1">
                <a:lumMod val="50000"/>
              </a:schemeClr>
            </a:solidFill>
          </p:grpSpPr>
          <p:sp>
            <p:nvSpPr>
              <p:cNvPr id="18" name="Oval 17">
                <a:extLst>
                  <a:ext uri="{FF2B5EF4-FFF2-40B4-BE49-F238E27FC236}">
                    <a16:creationId xmlns:a16="http://schemas.microsoft.com/office/drawing/2014/main" id="{A7749DA0-5A47-44CF-BA76-270E62DE9C52}"/>
                  </a:ext>
                </a:extLst>
              </p:cNvPr>
              <p:cNvSpPr/>
              <p:nvPr/>
            </p:nvSpPr>
            <p:spPr>
              <a:xfrm>
                <a:off x="9552084" y="2138363"/>
                <a:ext cx="1500404" cy="856790"/>
              </a:xfrm>
              <a:prstGeom prst="ellipse">
                <a:avLst/>
              </a:prstGeom>
              <a:solidFill>
                <a:srgbClr val="303082"/>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Rounded Corners 67">
                <a:extLst>
                  <a:ext uri="{FF2B5EF4-FFF2-40B4-BE49-F238E27FC236}">
                    <a16:creationId xmlns:a16="http://schemas.microsoft.com/office/drawing/2014/main" id="{939DFAF8-F262-4B0E-9E96-C5B3BB97ADD3}"/>
                  </a:ext>
                </a:extLst>
              </p:cNvPr>
              <p:cNvSpPr/>
              <p:nvPr/>
            </p:nvSpPr>
            <p:spPr>
              <a:xfrm>
                <a:off x="9598828" y="2284240"/>
                <a:ext cx="1450376" cy="33828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n/>
                    <a:solidFill>
                      <a:schemeClr val="bg1"/>
                    </a:solidFill>
                    <a:latin typeface="Bahnschrift SemiBold SemiConden" panose="020B0502040204020203" pitchFamily="34" charset="0"/>
                    <a:ea typeface="Cambria" panose="02040503050406030204" pitchFamily="18" charset="0"/>
                  </a:rPr>
                  <a:t>4</a:t>
                </a:r>
                <a:r>
                  <a:rPr lang="mn-MN" sz="6000" b="1" dirty="0">
                    <a:ln/>
                    <a:solidFill>
                      <a:schemeClr val="bg1"/>
                    </a:solidFill>
                    <a:latin typeface="Bahnschrift SemiBold SemiConden" panose="020B0502040204020203" pitchFamily="34" charset="0"/>
                    <a:ea typeface="Cambria" panose="02040503050406030204" pitchFamily="18" charset="0"/>
                  </a:rPr>
                  <a:t>,</a:t>
                </a:r>
                <a:r>
                  <a:rPr lang="en-US" sz="6000" b="1" dirty="0">
                    <a:ln/>
                    <a:solidFill>
                      <a:schemeClr val="bg1"/>
                    </a:solidFill>
                    <a:latin typeface="Bahnschrift SemiBold SemiConden" panose="020B0502040204020203" pitchFamily="34" charset="0"/>
                    <a:ea typeface="Cambria" panose="02040503050406030204" pitchFamily="18" charset="0"/>
                  </a:rPr>
                  <a:t>967</a:t>
                </a:r>
                <a:r>
                  <a:rPr lang="mn-MN" sz="6000" b="1" dirty="0">
                    <a:ln/>
                    <a:solidFill>
                      <a:schemeClr val="bg1"/>
                    </a:solidFill>
                    <a:latin typeface="Bahnschrift SemiBold SemiConden" panose="020B0502040204020203" pitchFamily="34" charset="0"/>
                    <a:ea typeface="Cambria" panose="02040503050406030204" pitchFamily="18" charset="0"/>
                  </a:rPr>
                  <a:t>.</a:t>
                </a:r>
                <a:r>
                  <a:rPr lang="en-US" sz="6000" b="1" dirty="0">
                    <a:ln/>
                    <a:solidFill>
                      <a:schemeClr val="bg1"/>
                    </a:solidFill>
                    <a:latin typeface="Bahnschrift SemiBold SemiConden" panose="020B0502040204020203" pitchFamily="34" charset="0"/>
                    <a:ea typeface="Cambria" panose="02040503050406030204" pitchFamily="18" charset="0"/>
                  </a:rPr>
                  <a:t>8</a:t>
                </a:r>
                <a:endParaRPr lang="mn-MN" sz="6000" b="1" dirty="0">
                  <a:ln/>
                  <a:solidFill>
                    <a:schemeClr val="bg1"/>
                  </a:solidFill>
                  <a:latin typeface="Bahnschrift SemiBold SemiConden" panose="020B0502040204020203" pitchFamily="34" charset="0"/>
                  <a:ea typeface="Cambria" panose="02040503050406030204" pitchFamily="18" charset="0"/>
                </a:endParaRPr>
              </a:p>
            </p:txBody>
          </p:sp>
        </p:grpSp>
        <p:sp>
          <p:nvSpPr>
            <p:cNvPr id="17" name="Rectangle: Rounded Corners 7">
              <a:extLst>
                <a:ext uri="{FF2B5EF4-FFF2-40B4-BE49-F238E27FC236}">
                  <a16:creationId xmlns:a16="http://schemas.microsoft.com/office/drawing/2014/main" id="{33204DEB-459C-41AD-9D61-22D632FAC77B}"/>
                </a:ext>
              </a:extLst>
            </p:cNvPr>
            <p:cNvSpPr/>
            <p:nvPr/>
          </p:nvSpPr>
          <p:spPr>
            <a:xfrm>
              <a:off x="9916762" y="1791778"/>
              <a:ext cx="2033990" cy="23688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100" b="1" dirty="0">
                  <a:ln/>
                  <a:solidFill>
                    <a:schemeClr val="bg1"/>
                  </a:solidFill>
                  <a:effectLst>
                    <a:outerShdw blurRad="38100" dist="38100" dir="2700000" algn="tl">
                      <a:srgbClr val="000000">
                        <a:alpha val="43137"/>
                      </a:srgbClr>
                    </a:outerShdw>
                  </a:effectLst>
                  <a:latin typeface="Bahnschrift SemiBold SemiConden" panose="020B0502040204020203" pitchFamily="34" charset="0"/>
                  <a:ea typeface="Cambria" panose="02040503050406030204" pitchFamily="18" charset="0"/>
                </a:rPr>
                <a:t>тэрбум төгрөг</a:t>
              </a:r>
              <a:endParaRPr lang="en-US" sz="2100" b="1" dirty="0">
                <a:ln/>
                <a:solidFill>
                  <a:schemeClr val="bg1"/>
                </a:solidFill>
                <a:effectLst>
                  <a:outerShdw blurRad="38100" dist="38100" dir="2700000" algn="tl">
                    <a:srgbClr val="000000">
                      <a:alpha val="43137"/>
                    </a:srgbClr>
                  </a:outerShdw>
                </a:effectLst>
                <a:latin typeface="Bahnschrift SemiBold SemiConden" panose="020B0502040204020203" pitchFamily="34" charset="0"/>
                <a:ea typeface="Cambria" panose="02040503050406030204" pitchFamily="18" charset="0"/>
              </a:endParaRPr>
            </a:p>
          </p:txBody>
        </p:sp>
      </p:grpSp>
      <p:sp>
        <p:nvSpPr>
          <p:cNvPr id="23" name="Rectangle 22">
            <a:extLst>
              <a:ext uri="{FF2B5EF4-FFF2-40B4-BE49-F238E27FC236}">
                <a16:creationId xmlns:a16="http://schemas.microsoft.com/office/drawing/2014/main" id="{480DD865-1369-4408-A446-B3000BF36CE8}"/>
              </a:ext>
            </a:extLst>
          </p:cNvPr>
          <p:cNvSpPr/>
          <p:nvPr/>
        </p:nvSpPr>
        <p:spPr>
          <a:xfrm>
            <a:off x="384034" y="1154522"/>
            <a:ext cx="8534465" cy="923330"/>
          </a:xfrm>
          <a:prstGeom prst="rect">
            <a:avLst/>
          </a:prstGeom>
        </p:spPr>
        <p:txBody>
          <a:bodyPr wrap="square">
            <a:spAutoFit/>
          </a:bodyPr>
          <a:lstStyle/>
          <a:p>
            <a:pPr marL="19050" algn="ctr"/>
            <a:r>
              <a:rPr lang="mn-MN" sz="2700" b="1" spc="-53" dirty="0">
                <a:solidFill>
                  <a:srgbClr val="303082"/>
                </a:solidFill>
                <a:latin typeface="Arial" panose="020B0604020202020204" pitchFamily="34" charset="0"/>
                <a:ea typeface="Cambria" panose="02040503050406030204" pitchFamily="18" charset="0"/>
                <a:cs typeface="Arial" panose="020B0604020202020204" pitchFamily="34" charset="0"/>
              </a:rPr>
              <a:t>НИЙСЛЭЛИЙН ӨМЧИТ, ӨМЧИЙН ОРОЛЦООТОЙ ХУУЛИЙН ЭТГЭЭДИЙН ТОО</a:t>
            </a:r>
            <a:endParaRPr lang="mn-MN" sz="3600" b="1" spc="-53" dirty="0">
              <a:solidFill>
                <a:srgbClr val="303082"/>
              </a:solidFill>
              <a:latin typeface="Arial" panose="020B0604020202020204" pitchFamily="34" charset="0"/>
              <a:ea typeface="Cambria" panose="02040503050406030204" pitchFamily="18" charset="0"/>
              <a:cs typeface="Arial" panose="020B0604020202020204" pitchFamily="34" charset="0"/>
            </a:endParaRPr>
          </a:p>
        </p:txBody>
      </p:sp>
      <p:sp>
        <p:nvSpPr>
          <p:cNvPr id="24" name="Isosceles Triangle 23">
            <a:extLst>
              <a:ext uri="{FF2B5EF4-FFF2-40B4-BE49-F238E27FC236}">
                <a16:creationId xmlns:a16="http://schemas.microsoft.com/office/drawing/2014/main" id="{7C08719F-197A-433A-A48C-602EC3FF427B}"/>
              </a:ext>
            </a:extLst>
          </p:cNvPr>
          <p:cNvSpPr/>
          <p:nvPr/>
        </p:nvSpPr>
        <p:spPr>
          <a:xfrm rot="10800000">
            <a:off x="4006589" y="4167484"/>
            <a:ext cx="1069271" cy="95264"/>
          </a:xfrm>
          <a:prstGeom prst="triangle">
            <a:avLst>
              <a:gd name="adj" fmla="val 5000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Bahnschrift SemiBold SemiConden" panose="020B0502040204020203" pitchFamily="34" charset="0"/>
            </a:endParaRPr>
          </a:p>
        </p:txBody>
      </p:sp>
      <p:grpSp>
        <p:nvGrpSpPr>
          <p:cNvPr id="29" name="Group 28">
            <a:extLst>
              <a:ext uri="{FF2B5EF4-FFF2-40B4-BE49-F238E27FC236}">
                <a16:creationId xmlns:a16="http://schemas.microsoft.com/office/drawing/2014/main" id="{D3AB333E-B465-4A41-9E69-666543BF0451}"/>
              </a:ext>
            </a:extLst>
          </p:cNvPr>
          <p:cNvGrpSpPr/>
          <p:nvPr/>
        </p:nvGrpSpPr>
        <p:grpSpPr>
          <a:xfrm>
            <a:off x="3154599" y="2397540"/>
            <a:ext cx="2788731" cy="1583637"/>
            <a:chOff x="9552084" y="2138363"/>
            <a:chExt cx="1508778" cy="856790"/>
          </a:xfrm>
          <a:solidFill>
            <a:schemeClr val="accent1">
              <a:lumMod val="50000"/>
            </a:schemeClr>
          </a:solidFill>
        </p:grpSpPr>
        <p:sp>
          <p:nvSpPr>
            <p:cNvPr id="31" name="Oval 30">
              <a:extLst>
                <a:ext uri="{FF2B5EF4-FFF2-40B4-BE49-F238E27FC236}">
                  <a16:creationId xmlns:a16="http://schemas.microsoft.com/office/drawing/2014/main" id="{A7749DA0-5A47-44CF-BA76-270E62DE9C52}"/>
                </a:ext>
              </a:extLst>
            </p:cNvPr>
            <p:cNvSpPr/>
            <p:nvPr/>
          </p:nvSpPr>
          <p:spPr>
            <a:xfrm>
              <a:off x="9552084" y="2138363"/>
              <a:ext cx="1500404" cy="856790"/>
            </a:xfrm>
            <a:prstGeom prst="ellipse">
              <a:avLst/>
            </a:prstGeom>
            <a:solidFill>
              <a:srgbClr val="303082"/>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2" name="Rectangle: Rounded Corners 67">
              <a:extLst>
                <a:ext uri="{FF2B5EF4-FFF2-40B4-BE49-F238E27FC236}">
                  <a16:creationId xmlns:a16="http://schemas.microsoft.com/office/drawing/2014/main" id="{939DFAF8-F262-4B0E-9E96-C5B3BB97ADD3}"/>
                </a:ext>
              </a:extLst>
            </p:cNvPr>
            <p:cNvSpPr/>
            <p:nvPr/>
          </p:nvSpPr>
          <p:spPr>
            <a:xfrm>
              <a:off x="9610486" y="2389694"/>
              <a:ext cx="1450376" cy="33828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0" b="1" dirty="0">
                  <a:ln/>
                  <a:solidFill>
                    <a:schemeClr val="bg1"/>
                  </a:solidFill>
                  <a:latin typeface="Bahnschrift SemiBold SemiConden" panose="020B0502040204020203" pitchFamily="34" charset="0"/>
                  <a:ea typeface="Cambria" panose="02040503050406030204" pitchFamily="18" charset="0"/>
                </a:rPr>
                <a:t>8</a:t>
              </a:r>
              <a:r>
                <a:rPr lang="en-US" sz="6000" b="1" dirty="0">
                  <a:ln/>
                  <a:solidFill>
                    <a:schemeClr val="bg1"/>
                  </a:solidFill>
                  <a:latin typeface="Bahnschrift SemiBold SemiConden" panose="020B0502040204020203" pitchFamily="34" charset="0"/>
                  <a:ea typeface="Cambria" panose="02040503050406030204" pitchFamily="18" charset="0"/>
                </a:rPr>
                <a:t>18</a:t>
              </a:r>
              <a:endParaRPr lang="mn-MN" sz="6000" b="1" dirty="0">
                <a:ln/>
                <a:solidFill>
                  <a:schemeClr val="bg1"/>
                </a:solidFill>
                <a:latin typeface="Bahnschrift SemiBold SemiConden" panose="020B0502040204020203" pitchFamily="34" charset="0"/>
                <a:ea typeface="Cambria" panose="02040503050406030204" pitchFamily="18" charset="0"/>
              </a:endParaRPr>
            </a:p>
          </p:txBody>
        </p:sp>
      </p:grpSp>
      <p:sp>
        <p:nvSpPr>
          <p:cNvPr id="2" name="Rectangle 1"/>
          <p:cNvSpPr/>
          <p:nvPr/>
        </p:nvSpPr>
        <p:spPr>
          <a:xfrm>
            <a:off x="1557467" y="5128265"/>
            <a:ext cx="1390252" cy="923330"/>
          </a:xfrm>
          <a:prstGeom prst="rect">
            <a:avLst/>
          </a:prstGeom>
        </p:spPr>
        <p:txBody>
          <a:bodyPr wrap="none">
            <a:spAutoFit/>
          </a:bodyPr>
          <a:lstStyle/>
          <a:p>
            <a:pPr marL="19050"/>
            <a:r>
              <a:rPr lang="en-US" sz="2700" b="1" dirty="0">
                <a:ln/>
                <a:solidFill>
                  <a:srgbClr val="FFC200"/>
                </a:solidFill>
                <a:latin typeface="Bahnschrift SemiBold SemiConden" panose="020B0502040204020203" pitchFamily="34" charset="0"/>
                <a:ea typeface="Cambria" panose="02040503050406030204" pitchFamily="18" charset="0"/>
              </a:rPr>
              <a:t>~</a:t>
            </a:r>
            <a:r>
              <a:rPr lang="mn-MN" sz="2700" b="1" dirty="0">
                <a:ln/>
                <a:solidFill>
                  <a:srgbClr val="FFC200"/>
                </a:solidFill>
                <a:latin typeface="Bahnschrift SemiBold SemiConden" panose="020B0502040204020203" pitchFamily="34" charset="0"/>
                <a:ea typeface="Cambria" panose="02040503050406030204" pitchFamily="18" charset="0"/>
              </a:rPr>
              <a:t>17.2%</a:t>
            </a:r>
            <a:endParaRPr lang="en-US" sz="1650" b="1" dirty="0">
              <a:ln/>
              <a:solidFill>
                <a:srgbClr val="FFC200"/>
              </a:solidFill>
              <a:latin typeface="Bahnschrift SemiBold SemiConden" panose="020B0502040204020203" pitchFamily="34" charset="0"/>
              <a:ea typeface="Cambria" panose="02040503050406030204" pitchFamily="18" charset="0"/>
            </a:endParaRPr>
          </a:p>
          <a:p>
            <a:pPr marL="19050"/>
            <a:r>
              <a:rPr lang="mn-MN" sz="27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rPr>
              <a:t>Сургууль</a:t>
            </a:r>
            <a:endParaRPr lang="mn-MN" sz="36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sp>
        <p:nvSpPr>
          <p:cNvPr id="39" name="Rectangle 38"/>
          <p:cNvSpPr/>
          <p:nvPr/>
        </p:nvSpPr>
        <p:spPr>
          <a:xfrm>
            <a:off x="414338" y="4932416"/>
            <a:ext cx="1220206" cy="1200329"/>
          </a:xfrm>
          <a:prstGeom prst="rect">
            <a:avLst/>
          </a:prstGeom>
        </p:spPr>
        <p:txBody>
          <a:bodyPr wrap="none">
            <a:spAutoFit/>
          </a:bodyPr>
          <a:lstStyle/>
          <a:p>
            <a:pPr marL="19050"/>
            <a:r>
              <a:rPr lang="en-US" sz="7200" b="1" dirty="0">
                <a:ln/>
                <a:solidFill>
                  <a:srgbClr val="FFC200"/>
                </a:solidFill>
                <a:latin typeface="Bahnschrift SemiBold SemiConden" panose="020B0502040204020203" pitchFamily="34" charset="0"/>
                <a:ea typeface="Cambria" panose="02040503050406030204" pitchFamily="18" charset="0"/>
              </a:rPr>
              <a:t>1</a:t>
            </a:r>
            <a:r>
              <a:rPr lang="mn-MN" sz="7200" b="1" dirty="0">
                <a:ln/>
                <a:solidFill>
                  <a:srgbClr val="FFC200"/>
                </a:solidFill>
                <a:latin typeface="Bahnschrift SemiBold SemiConden" panose="020B0502040204020203" pitchFamily="34" charset="0"/>
                <a:ea typeface="Cambria" panose="02040503050406030204" pitchFamily="18" charset="0"/>
              </a:rPr>
              <a:t>41</a:t>
            </a:r>
            <a:endParaRPr lang="mn-MN" sz="9000" b="1" spc="-53" dirty="0">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sp>
        <p:nvSpPr>
          <p:cNvPr id="40" name="Rectangle 39"/>
          <p:cNvSpPr/>
          <p:nvPr/>
        </p:nvSpPr>
        <p:spPr>
          <a:xfrm>
            <a:off x="4526747" y="5099922"/>
            <a:ext cx="1447960" cy="923330"/>
          </a:xfrm>
          <a:prstGeom prst="rect">
            <a:avLst/>
          </a:prstGeom>
        </p:spPr>
        <p:txBody>
          <a:bodyPr wrap="none">
            <a:spAutoFit/>
          </a:bodyPr>
          <a:lstStyle/>
          <a:p>
            <a:pPr marL="19050"/>
            <a:r>
              <a:rPr lang="en-US" sz="2700" b="1" dirty="0">
                <a:ln/>
                <a:solidFill>
                  <a:srgbClr val="FFC200"/>
                </a:solidFill>
                <a:latin typeface="Bahnschrift SemiBold SemiConden" panose="020B0502040204020203" pitchFamily="34" charset="0"/>
                <a:ea typeface="Cambria" panose="02040503050406030204" pitchFamily="18" charset="0"/>
              </a:rPr>
              <a:t>~</a:t>
            </a:r>
            <a:r>
              <a:rPr lang="mn-MN" sz="2700" b="1" dirty="0">
                <a:ln/>
                <a:solidFill>
                  <a:srgbClr val="FFC200"/>
                </a:solidFill>
                <a:latin typeface="Bahnschrift SemiBold SemiConden" panose="020B0502040204020203" pitchFamily="34" charset="0"/>
                <a:ea typeface="Cambria" panose="02040503050406030204" pitchFamily="18" charset="0"/>
              </a:rPr>
              <a:t>32.8%</a:t>
            </a:r>
            <a:endParaRPr lang="en-US" sz="1650" b="1" dirty="0">
              <a:ln/>
              <a:solidFill>
                <a:srgbClr val="FFC200"/>
              </a:solidFill>
              <a:latin typeface="Bahnschrift SemiBold SemiConden" panose="020B0502040204020203" pitchFamily="34" charset="0"/>
              <a:ea typeface="Cambria" panose="02040503050406030204" pitchFamily="18" charset="0"/>
            </a:endParaRPr>
          </a:p>
          <a:p>
            <a:pPr marL="19050"/>
            <a:r>
              <a:rPr lang="mn-MN" sz="27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rPr>
              <a:t>Цэцэрлэг</a:t>
            </a:r>
            <a:endParaRPr lang="mn-MN" sz="36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sp>
        <p:nvSpPr>
          <p:cNvPr id="41" name="Rectangle 40"/>
          <p:cNvSpPr/>
          <p:nvPr/>
        </p:nvSpPr>
        <p:spPr>
          <a:xfrm>
            <a:off x="3120416" y="4948952"/>
            <a:ext cx="1457450" cy="1200329"/>
          </a:xfrm>
          <a:prstGeom prst="rect">
            <a:avLst/>
          </a:prstGeom>
        </p:spPr>
        <p:txBody>
          <a:bodyPr wrap="none">
            <a:spAutoFit/>
          </a:bodyPr>
          <a:lstStyle/>
          <a:p>
            <a:pPr marL="19050"/>
            <a:r>
              <a:rPr lang="en-US" sz="7200" b="1" dirty="0">
                <a:ln/>
                <a:solidFill>
                  <a:srgbClr val="FFC200"/>
                </a:solidFill>
                <a:latin typeface="Bahnschrift SemiBold SemiConden" panose="020B0502040204020203" pitchFamily="34" charset="0"/>
                <a:ea typeface="Cambria" panose="02040503050406030204" pitchFamily="18" charset="0"/>
              </a:rPr>
              <a:t>2</a:t>
            </a:r>
            <a:r>
              <a:rPr lang="mn-MN" sz="7200" b="1" dirty="0">
                <a:ln/>
                <a:solidFill>
                  <a:srgbClr val="FFC200"/>
                </a:solidFill>
                <a:latin typeface="Bahnschrift SemiBold SemiConden" panose="020B0502040204020203" pitchFamily="34" charset="0"/>
                <a:ea typeface="Cambria" panose="02040503050406030204" pitchFamily="18" charset="0"/>
              </a:rPr>
              <a:t>69</a:t>
            </a:r>
            <a:endParaRPr lang="mn-MN" sz="9000" b="1" spc="-53" dirty="0">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0A5DCFA7-BF2B-461F-B70B-00100593802A}"/>
              </a:ext>
            </a:extLst>
          </p:cNvPr>
          <p:cNvCxnSpPr>
            <a:cxnSpLocks/>
          </p:cNvCxnSpPr>
          <p:nvPr/>
        </p:nvCxnSpPr>
        <p:spPr>
          <a:xfrm>
            <a:off x="6324600" y="4890653"/>
            <a:ext cx="0" cy="3299877"/>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BA82996-7BFC-4B11-B955-21AB090AADB7}"/>
              </a:ext>
            </a:extLst>
          </p:cNvPr>
          <p:cNvCxnSpPr>
            <a:cxnSpLocks/>
          </p:cNvCxnSpPr>
          <p:nvPr/>
        </p:nvCxnSpPr>
        <p:spPr>
          <a:xfrm>
            <a:off x="484049" y="4794007"/>
            <a:ext cx="9071855" cy="25550"/>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DBA82996-7BFC-4B11-B955-21AB090AADB7}"/>
              </a:ext>
            </a:extLst>
          </p:cNvPr>
          <p:cNvCxnSpPr>
            <a:cxnSpLocks/>
          </p:cNvCxnSpPr>
          <p:nvPr/>
        </p:nvCxnSpPr>
        <p:spPr>
          <a:xfrm>
            <a:off x="414338" y="8106893"/>
            <a:ext cx="9129699" cy="47082"/>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DBA82996-7BFC-4B11-B955-21AB090AADB7}"/>
              </a:ext>
            </a:extLst>
          </p:cNvPr>
          <p:cNvCxnSpPr>
            <a:cxnSpLocks/>
          </p:cNvCxnSpPr>
          <p:nvPr/>
        </p:nvCxnSpPr>
        <p:spPr>
          <a:xfrm>
            <a:off x="457880" y="6343407"/>
            <a:ext cx="9057554" cy="41763"/>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A5DCFA7-BF2B-461F-B70B-00100593802A}"/>
              </a:ext>
            </a:extLst>
          </p:cNvPr>
          <p:cNvCxnSpPr>
            <a:cxnSpLocks/>
          </p:cNvCxnSpPr>
          <p:nvPr/>
        </p:nvCxnSpPr>
        <p:spPr>
          <a:xfrm>
            <a:off x="3034067" y="4890652"/>
            <a:ext cx="0" cy="3216242"/>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sp>
        <p:nvSpPr>
          <p:cNvPr id="51" name="Rectangle 50"/>
          <p:cNvSpPr/>
          <p:nvPr/>
        </p:nvSpPr>
        <p:spPr>
          <a:xfrm>
            <a:off x="4465654" y="6493712"/>
            <a:ext cx="1833131" cy="1338828"/>
          </a:xfrm>
          <a:prstGeom prst="rect">
            <a:avLst/>
          </a:prstGeom>
        </p:spPr>
        <p:txBody>
          <a:bodyPr wrap="none">
            <a:spAutoFit/>
          </a:bodyPr>
          <a:lstStyle/>
          <a:p>
            <a:pPr marL="19050"/>
            <a:r>
              <a:rPr lang="en-US" sz="2700" b="1" dirty="0">
                <a:ln/>
                <a:solidFill>
                  <a:srgbClr val="FFC200"/>
                </a:solidFill>
                <a:latin typeface="Bahnschrift SemiBold SemiConden" panose="020B0502040204020203" pitchFamily="34" charset="0"/>
                <a:ea typeface="Cambria" panose="02040503050406030204" pitchFamily="18" charset="0"/>
              </a:rPr>
              <a:t>~</a:t>
            </a:r>
            <a:r>
              <a:rPr lang="mn-MN" sz="2700" b="1" dirty="0">
                <a:ln/>
                <a:solidFill>
                  <a:srgbClr val="FFC200"/>
                </a:solidFill>
                <a:latin typeface="Bahnschrift SemiBold SemiConden" panose="020B0502040204020203" pitchFamily="34" charset="0"/>
                <a:ea typeface="Cambria" panose="02040503050406030204" pitchFamily="18" charset="0"/>
              </a:rPr>
              <a:t>18.5%</a:t>
            </a:r>
            <a:endParaRPr lang="en-US" sz="1650" b="1" dirty="0">
              <a:ln/>
              <a:solidFill>
                <a:srgbClr val="FFC200"/>
              </a:solidFill>
              <a:latin typeface="Bahnschrift SemiBold SemiConden" panose="020B0502040204020203" pitchFamily="34" charset="0"/>
              <a:ea typeface="Cambria" panose="02040503050406030204" pitchFamily="18" charset="0"/>
            </a:endParaRPr>
          </a:p>
          <a:p>
            <a:pPr marL="19050"/>
            <a:r>
              <a:rPr lang="mn-MN" sz="27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rPr>
              <a:t>Төсөвт </a:t>
            </a:r>
          </a:p>
          <a:p>
            <a:pPr marL="19050"/>
            <a:r>
              <a:rPr lang="mn-MN" sz="27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rPr>
              <a:t>байгууллага</a:t>
            </a:r>
          </a:p>
        </p:txBody>
      </p:sp>
      <p:sp>
        <p:nvSpPr>
          <p:cNvPr id="52" name="Rectangle 51"/>
          <p:cNvSpPr/>
          <p:nvPr/>
        </p:nvSpPr>
        <p:spPr>
          <a:xfrm>
            <a:off x="3071518" y="6562962"/>
            <a:ext cx="1343638" cy="1200329"/>
          </a:xfrm>
          <a:prstGeom prst="rect">
            <a:avLst/>
          </a:prstGeom>
        </p:spPr>
        <p:txBody>
          <a:bodyPr wrap="none">
            <a:spAutoFit/>
          </a:bodyPr>
          <a:lstStyle/>
          <a:p>
            <a:pPr marL="19050"/>
            <a:r>
              <a:rPr lang="en-US" sz="7200" b="1" dirty="0">
                <a:ln/>
                <a:solidFill>
                  <a:srgbClr val="FFC200"/>
                </a:solidFill>
                <a:latin typeface="Bahnschrift SemiBold SemiConden" panose="020B0502040204020203" pitchFamily="34" charset="0"/>
                <a:ea typeface="Cambria" panose="02040503050406030204" pitchFamily="18" charset="0"/>
              </a:rPr>
              <a:t>1</a:t>
            </a:r>
            <a:r>
              <a:rPr lang="mn-MN" sz="7200" b="1" dirty="0">
                <a:ln/>
                <a:solidFill>
                  <a:srgbClr val="FFC200"/>
                </a:solidFill>
                <a:latin typeface="Bahnschrift SemiBold SemiConden" panose="020B0502040204020203" pitchFamily="34" charset="0"/>
                <a:ea typeface="Cambria" panose="02040503050406030204" pitchFamily="18" charset="0"/>
              </a:rPr>
              <a:t>52</a:t>
            </a:r>
            <a:endParaRPr lang="mn-MN" sz="9000" b="1" spc="-53" dirty="0">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sp>
        <p:nvSpPr>
          <p:cNvPr id="53" name="Rectangle 52"/>
          <p:cNvSpPr/>
          <p:nvPr/>
        </p:nvSpPr>
        <p:spPr>
          <a:xfrm>
            <a:off x="1504481" y="6632212"/>
            <a:ext cx="1312860" cy="1061829"/>
          </a:xfrm>
          <a:prstGeom prst="rect">
            <a:avLst/>
          </a:prstGeom>
        </p:spPr>
        <p:txBody>
          <a:bodyPr wrap="none">
            <a:spAutoFit/>
          </a:bodyPr>
          <a:lstStyle/>
          <a:p>
            <a:pPr marL="19050"/>
            <a:r>
              <a:rPr lang="en-US" sz="2700" b="1" dirty="0">
                <a:ln/>
                <a:solidFill>
                  <a:srgbClr val="FFC200"/>
                </a:solidFill>
                <a:latin typeface="Bahnschrift SemiBold SemiConden" panose="020B0502040204020203" pitchFamily="34" charset="0"/>
                <a:ea typeface="Cambria" panose="02040503050406030204" pitchFamily="18" charset="0"/>
              </a:rPr>
              <a:t>~</a:t>
            </a:r>
            <a:r>
              <a:rPr lang="mn-MN" sz="2700" b="1" dirty="0">
                <a:ln/>
                <a:solidFill>
                  <a:srgbClr val="FFC200"/>
                </a:solidFill>
                <a:latin typeface="Bahnschrift SemiBold SemiConden" panose="020B0502040204020203" pitchFamily="34" charset="0"/>
                <a:ea typeface="Cambria" panose="02040503050406030204" pitchFamily="18" charset="0"/>
              </a:rPr>
              <a:t>11%</a:t>
            </a:r>
            <a:endParaRPr lang="en-US" sz="1650" b="1" dirty="0">
              <a:ln/>
              <a:solidFill>
                <a:srgbClr val="FFC200"/>
              </a:solidFill>
              <a:latin typeface="Bahnschrift SemiBold SemiConden" panose="020B0502040204020203" pitchFamily="34" charset="0"/>
              <a:ea typeface="Cambria" panose="02040503050406030204" pitchFamily="18" charset="0"/>
            </a:endParaRPr>
          </a:p>
          <a:p>
            <a:pPr marL="19050"/>
            <a:r>
              <a:rPr lang="mn-MN" sz="36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rPr>
              <a:t>ОНӨҮГ</a:t>
            </a:r>
          </a:p>
        </p:txBody>
      </p:sp>
      <p:sp>
        <p:nvSpPr>
          <p:cNvPr id="54" name="Rectangle 53"/>
          <p:cNvSpPr/>
          <p:nvPr/>
        </p:nvSpPr>
        <p:spPr>
          <a:xfrm>
            <a:off x="415511" y="6562962"/>
            <a:ext cx="1173693" cy="1200329"/>
          </a:xfrm>
          <a:prstGeom prst="rect">
            <a:avLst/>
          </a:prstGeom>
        </p:spPr>
        <p:txBody>
          <a:bodyPr wrap="square">
            <a:spAutoFit/>
          </a:bodyPr>
          <a:lstStyle/>
          <a:p>
            <a:pPr marL="19050"/>
            <a:r>
              <a:rPr lang="mn-MN" sz="7200" b="1" spc="-53" dirty="0">
                <a:ln/>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rPr>
              <a:t>90</a:t>
            </a:r>
            <a:endParaRPr lang="mn-MN" sz="9000" b="1" spc="-53" dirty="0">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sp>
        <p:nvSpPr>
          <p:cNvPr id="57" name="Rectangle 56"/>
          <p:cNvSpPr/>
          <p:nvPr/>
        </p:nvSpPr>
        <p:spPr>
          <a:xfrm>
            <a:off x="7797699" y="5099922"/>
            <a:ext cx="1630318" cy="923330"/>
          </a:xfrm>
          <a:prstGeom prst="rect">
            <a:avLst/>
          </a:prstGeom>
        </p:spPr>
        <p:txBody>
          <a:bodyPr wrap="none">
            <a:spAutoFit/>
          </a:bodyPr>
          <a:lstStyle/>
          <a:p>
            <a:pPr marL="19050"/>
            <a:r>
              <a:rPr lang="en-US" sz="2700" b="1" dirty="0">
                <a:ln/>
                <a:solidFill>
                  <a:srgbClr val="FFC200"/>
                </a:solidFill>
                <a:latin typeface="Bahnschrift SemiBold SemiConden" panose="020B0502040204020203" pitchFamily="34" charset="0"/>
                <a:ea typeface="Cambria" panose="02040503050406030204" pitchFamily="18" charset="0"/>
              </a:rPr>
              <a:t>~</a:t>
            </a:r>
            <a:r>
              <a:rPr lang="mn-MN" sz="2700" b="1" dirty="0">
                <a:ln/>
                <a:solidFill>
                  <a:srgbClr val="FFC200"/>
                </a:solidFill>
                <a:latin typeface="Bahnschrift SemiBold SemiConden" panose="020B0502040204020203" pitchFamily="34" charset="0"/>
                <a:ea typeface="Cambria" panose="02040503050406030204" pitchFamily="18" charset="0"/>
              </a:rPr>
              <a:t>19.1%</a:t>
            </a:r>
            <a:endParaRPr lang="en-US" sz="1650" b="1" dirty="0">
              <a:ln/>
              <a:solidFill>
                <a:srgbClr val="FFC200"/>
              </a:solidFill>
              <a:latin typeface="Bahnschrift SemiBold SemiConden" panose="020B0502040204020203" pitchFamily="34" charset="0"/>
              <a:ea typeface="Cambria" panose="02040503050406030204" pitchFamily="18" charset="0"/>
            </a:endParaRPr>
          </a:p>
          <a:p>
            <a:pPr marL="19050"/>
            <a:r>
              <a:rPr lang="mn-MN" sz="27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rPr>
              <a:t>ӨЭМТ, ЭМБ</a:t>
            </a:r>
            <a:endParaRPr lang="mn-MN" sz="36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sp>
        <p:nvSpPr>
          <p:cNvPr id="58" name="Rectangle 57"/>
          <p:cNvSpPr/>
          <p:nvPr/>
        </p:nvSpPr>
        <p:spPr>
          <a:xfrm>
            <a:off x="6441069" y="4860779"/>
            <a:ext cx="1308820" cy="1200329"/>
          </a:xfrm>
          <a:prstGeom prst="rect">
            <a:avLst/>
          </a:prstGeom>
        </p:spPr>
        <p:txBody>
          <a:bodyPr wrap="none">
            <a:spAutoFit/>
          </a:bodyPr>
          <a:lstStyle/>
          <a:p>
            <a:pPr marL="19050"/>
            <a:r>
              <a:rPr lang="en-US" sz="7200" b="1" spc="-53" dirty="0">
                <a:ln/>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rPr>
              <a:t>1</a:t>
            </a:r>
            <a:r>
              <a:rPr lang="mn-MN" sz="7200" b="1" spc="-53" dirty="0">
                <a:ln/>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rPr>
              <a:t>57</a:t>
            </a:r>
          </a:p>
        </p:txBody>
      </p:sp>
      <p:graphicFrame>
        <p:nvGraphicFramePr>
          <p:cNvPr id="65" name="Chart 64"/>
          <p:cNvGraphicFramePr/>
          <p:nvPr>
            <p:extLst>
              <p:ext uri="{D42A27DB-BD31-4B8C-83A1-F6EECF244321}">
                <p14:modId xmlns:p14="http://schemas.microsoft.com/office/powerpoint/2010/main" val="3477402584"/>
              </p:ext>
            </p:extLst>
          </p:nvPr>
        </p:nvGraphicFramePr>
        <p:xfrm>
          <a:off x="9768345" y="4989456"/>
          <a:ext cx="8243934" cy="2949399"/>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a:extLst>
              <a:ext uri="{FF2B5EF4-FFF2-40B4-BE49-F238E27FC236}">
                <a16:creationId xmlns:a16="http://schemas.microsoft.com/office/drawing/2014/main" id="{DE68205F-45E6-4A3F-80B1-6A8FCD1EA833}"/>
              </a:ext>
            </a:extLst>
          </p:cNvPr>
          <p:cNvSpPr/>
          <p:nvPr/>
        </p:nvSpPr>
        <p:spPr>
          <a:xfrm>
            <a:off x="3672913" y="8359318"/>
            <a:ext cx="2789033" cy="1338828"/>
          </a:xfrm>
          <a:prstGeom prst="rect">
            <a:avLst/>
          </a:prstGeom>
        </p:spPr>
        <p:txBody>
          <a:bodyPr wrap="none">
            <a:spAutoFit/>
          </a:bodyPr>
          <a:lstStyle/>
          <a:p>
            <a:pPr marL="19050"/>
            <a:r>
              <a:rPr lang="en-US" sz="2700" b="1" dirty="0">
                <a:ln/>
                <a:solidFill>
                  <a:srgbClr val="FFC200"/>
                </a:solidFill>
                <a:latin typeface="Bahnschrift SemiBold SemiConden" panose="020B0502040204020203" pitchFamily="34" charset="0"/>
                <a:ea typeface="Cambria" panose="02040503050406030204" pitchFamily="18" charset="0"/>
              </a:rPr>
              <a:t>~</a:t>
            </a:r>
            <a:r>
              <a:rPr lang="mn-MN" sz="2700" b="1" dirty="0">
                <a:ln/>
                <a:solidFill>
                  <a:srgbClr val="FFC200"/>
                </a:solidFill>
                <a:latin typeface="Bahnschrift SemiBold SemiConden" panose="020B0502040204020203" pitchFamily="34" charset="0"/>
                <a:ea typeface="Cambria" panose="02040503050406030204" pitchFamily="18" charset="0"/>
              </a:rPr>
              <a:t>0.48%</a:t>
            </a:r>
            <a:endParaRPr lang="en-US" sz="1650" b="1" dirty="0">
              <a:ln/>
              <a:solidFill>
                <a:srgbClr val="FFC200"/>
              </a:solidFill>
              <a:latin typeface="Bahnschrift SemiBold SemiConden" panose="020B0502040204020203" pitchFamily="34" charset="0"/>
              <a:ea typeface="Cambria" panose="02040503050406030204" pitchFamily="18" charset="0"/>
            </a:endParaRPr>
          </a:p>
          <a:p>
            <a:r>
              <a:rPr lang="mn-MN" sz="27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rPr>
              <a:t>НӨ-ийн  </a:t>
            </a:r>
          </a:p>
          <a:p>
            <a:r>
              <a:rPr lang="mn-MN" sz="27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rPr>
              <a:t>оролцоотой ХК, ХХК</a:t>
            </a:r>
          </a:p>
        </p:txBody>
      </p:sp>
      <p:sp>
        <p:nvSpPr>
          <p:cNvPr id="44" name="Rectangle 43">
            <a:extLst>
              <a:ext uri="{FF2B5EF4-FFF2-40B4-BE49-F238E27FC236}">
                <a16:creationId xmlns:a16="http://schemas.microsoft.com/office/drawing/2014/main" id="{6E02757C-148D-4804-9133-60B01E17980A}"/>
              </a:ext>
            </a:extLst>
          </p:cNvPr>
          <p:cNvSpPr/>
          <p:nvPr/>
        </p:nvSpPr>
        <p:spPr>
          <a:xfrm>
            <a:off x="2939584" y="8428568"/>
            <a:ext cx="658770" cy="1200329"/>
          </a:xfrm>
          <a:prstGeom prst="rect">
            <a:avLst/>
          </a:prstGeom>
        </p:spPr>
        <p:txBody>
          <a:bodyPr wrap="none">
            <a:spAutoFit/>
          </a:bodyPr>
          <a:lstStyle/>
          <a:p>
            <a:pPr marL="19050"/>
            <a:r>
              <a:rPr lang="mn-MN" sz="7200" b="1" spc="-53" dirty="0">
                <a:ln/>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rPr>
              <a:t>4</a:t>
            </a:r>
            <a:endParaRPr lang="mn-MN" sz="9000" b="1" spc="-53" dirty="0">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132B4C03-552F-44B5-AB3A-6025799AAEB0}"/>
              </a:ext>
            </a:extLst>
          </p:cNvPr>
          <p:cNvSpPr/>
          <p:nvPr/>
        </p:nvSpPr>
        <p:spPr>
          <a:xfrm>
            <a:off x="7606290" y="6701461"/>
            <a:ext cx="1874424" cy="923330"/>
          </a:xfrm>
          <a:prstGeom prst="rect">
            <a:avLst/>
          </a:prstGeom>
        </p:spPr>
        <p:txBody>
          <a:bodyPr wrap="none">
            <a:spAutoFit/>
          </a:bodyPr>
          <a:lstStyle/>
          <a:p>
            <a:pPr marL="19050"/>
            <a:r>
              <a:rPr lang="en-US" sz="2700" b="1" dirty="0">
                <a:ln/>
                <a:solidFill>
                  <a:srgbClr val="FFC200"/>
                </a:solidFill>
                <a:latin typeface="Bahnschrift SemiBold SemiConden" panose="020B0502040204020203" pitchFamily="34" charset="0"/>
                <a:ea typeface="Cambria" panose="02040503050406030204" pitchFamily="18" charset="0"/>
              </a:rPr>
              <a:t>~</a:t>
            </a:r>
            <a:r>
              <a:rPr lang="mn-MN" sz="2700" b="1" dirty="0">
                <a:ln/>
                <a:solidFill>
                  <a:srgbClr val="FFC200"/>
                </a:solidFill>
                <a:latin typeface="Bahnschrift SemiBold SemiConden" panose="020B0502040204020203" pitchFamily="34" charset="0"/>
                <a:ea typeface="Cambria" panose="02040503050406030204" pitchFamily="18" charset="0"/>
              </a:rPr>
              <a:t>0.</a:t>
            </a:r>
            <a:r>
              <a:rPr lang="en-US" sz="2700" b="1" dirty="0">
                <a:ln/>
                <a:solidFill>
                  <a:srgbClr val="FFC200"/>
                </a:solidFill>
                <a:latin typeface="Bahnschrift SemiBold SemiConden" panose="020B0502040204020203" pitchFamily="34" charset="0"/>
                <a:ea typeface="Cambria" panose="02040503050406030204" pitchFamily="18" charset="0"/>
              </a:rPr>
              <a:t>6</a:t>
            </a:r>
            <a:r>
              <a:rPr lang="mn-MN" sz="2700" b="1" dirty="0">
                <a:ln/>
                <a:solidFill>
                  <a:srgbClr val="FFC200"/>
                </a:solidFill>
                <a:latin typeface="Bahnschrift SemiBold SemiConden" panose="020B0502040204020203" pitchFamily="34" charset="0"/>
                <a:ea typeface="Cambria" panose="02040503050406030204" pitchFamily="18" charset="0"/>
              </a:rPr>
              <a:t>%</a:t>
            </a:r>
            <a:endParaRPr lang="en-US" sz="1650" b="1" dirty="0">
              <a:ln/>
              <a:solidFill>
                <a:srgbClr val="FFC200"/>
              </a:solidFill>
              <a:latin typeface="Bahnschrift SemiBold SemiConden" panose="020B0502040204020203" pitchFamily="34" charset="0"/>
              <a:ea typeface="Cambria" panose="02040503050406030204" pitchFamily="18" charset="0"/>
            </a:endParaRPr>
          </a:p>
          <a:p>
            <a:r>
              <a:rPr lang="mn-MN" sz="2700" b="1" spc="-53" dirty="0">
                <a:solidFill>
                  <a:srgbClr val="303082"/>
                </a:solidFill>
                <a:latin typeface="Bahnschrift SemiBold SemiConden" panose="020B0502040204020203" pitchFamily="34" charset="0"/>
                <a:ea typeface="Cambria" panose="02040503050406030204" pitchFamily="18" charset="0"/>
                <a:cs typeface="Times New Roman" panose="02020603050405020304" pitchFamily="18" charset="0"/>
              </a:rPr>
              <a:t>НӨ-т ХК, ХХК</a:t>
            </a:r>
          </a:p>
        </p:txBody>
      </p:sp>
      <p:sp>
        <p:nvSpPr>
          <p:cNvPr id="48" name="Rectangle 47">
            <a:extLst>
              <a:ext uri="{FF2B5EF4-FFF2-40B4-BE49-F238E27FC236}">
                <a16:creationId xmlns:a16="http://schemas.microsoft.com/office/drawing/2014/main" id="{03B3C5C3-F053-437F-B6F6-7490078B1B8C}"/>
              </a:ext>
            </a:extLst>
          </p:cNvPr>
          <p:cNvSpPr/>
          <p:nvPr/>
        </p:nvSpPr>
        <p:spPr>
          <a:xfrm>
            <a:off x="6791737" y="6562962"/>
            <a:ext cx="636328" cy="1200329"/>
          </a:xfrm>
          <a:prstGeom prst="rect">
            <a:avLst/>
          </a:prstGeom>
        </p:spPr>
        <p:txBody>
          <a:bodyPr wrap="none">
            <a:spAutoFit/>
          </a:bodyPr>
          <a:lstStyle/>
          <a:p>
            <a:pPr marL="19050"/>
            <a:r>
              <a:rPr lang="mn-MN" sz="7200" b="1" spc="-53" dirty="0">
                <a:ln/>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rPr>
              <a:t>5</a:t>
            </a:r>
            <a:endParaRPr lang="mn-MN" sz="9000" b="1" spc="-53" dirty="0">
              <a:solidFill>
                <a:srgbClr val="FFC200"/>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C167A84F-3ADC-49AC-9109-302646C56998}"/>
              </a:ext>
            </a:extLst>
          </p:cNvPr>
          <p:cNvCxnSpPr>
            <a:cxnSpLocks/>
          </p:cNvCxnSpPr>
          <p:nvPr/>
        </p:nvCxnSpPr>
        <p:spPr>
          <a:xfrm>
            <a:off x="9529735" y="8148625"/>
            <a:ext cx="8569787" cy="1545"/>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057FA17B-06CA-4941-A7AF-4ACD26BEB182}"/>
              </a:ext>
            </a:extLst>
          </p:cNvPr>
          <p:cNvCxnSpPr>
            <a:cxnSpLocks/>
          </p:cNvCxnSpPr>
          <p:nvPr/>
        </p:nvCxnSpPr>
        <p:spPr>
          <a:xfrm>
            <a:off x="11282717" y="8139942"/>
            <a:ext cx="0" cy="2147059"/>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3EA265A-553F-4E8B-B77B-0707082FA36C}"/>
              </a:ext>
            </a:extLst>
          </p:cNvPr>
          <p:cNvCxnSpPr>
            <a:cxnSpLocks/>
          </p:cNvCxnSpPr>
          <p:nvPr/>
        </p:nvCxnSpPr>
        <p:spPr>
          <a:xfrm>
            <a:off x="12797001" y="8147731"/>
            <a:ext cx="0" cy="2139270"/>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6752D24-AA30-4816-B35A-5BDACB3FC829}"/>
              </a:ext>
            </a:extLst>
          </p:cNvPr>
          <p:cNvCxnSpPr>
            <a:cxnSpLocks/>
          </p:cNvCxnSpPr>
          <p:nvPr/>
        </p:nvCxnSpPr>
        <p:spPr>
          <a:xfrm>
            <a:off x="16459200" y="8190530"/>
            <a:ext cx="5117" cy="2096471"/>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D59B511-4C1F-4FC9-86D5-216FAB0F1F7D}"/>
              </a:ext>
            </a:extLst>
          </p:cNvPr>
          <p:cNvCxnSpPr>
            <a:cxnSpLocks/>
          </p:cNvCxnSpPr>
          <p:nvPr/>
        </p:nvCxnSpPr>
        <p:spPr>
          <a:xfrm>
            <a:off x="14787917" y="8147731"/>
            <a:ext cx="0" cy="2139270"/>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a:off x="9567824" y="8375345"/>
            <a:ext cx="833379" cy="623992"/>
            <a:chOff x="9460275" y="8750911"/>
            <a:chExt cx="833379" cy="623992"/>
          </a:xfrm>
        </p:grpSpPr>
        <p:pic>
          <p:nvPicPr>
            <p:cNvPr id="63" name="Graphic 62" descr="Building">
              <a:extLst>
                <a:ext uri="{FF2B5EF4-FFF2-40B4-BE49-F238E27FC236}">
                  <a16:creationId xmlns:a16="http://schemas.microsoft.com/office/drawing/2014/main" id="{BC9D56C1-6A93-4338-A3A7-421C1BA2BB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0275" y="8750911"/>
              <a:ext cx="654207" cy="610238"/>
            </a:xfrm>
            <a:prstGeom prst="rect">
              <a:avLst/>
            </a:prstGeom>
          </p:spPr>
        </p:pic>
        <p:pic>
          <p:nvPicPr>
            <p:cNvPr id="64" name="Graphic 63" descr="House">
              <a:extLst>
                <a:ext uri="{FF2B5EF4-FFF2-40B4-BE49-F238E27FC236}">
                  <a16:creationId xmlns:a16="http://schemas.microsoft.com/office/drawing/2014/main" id="{B374A673-626F-4404-82B8-E1C42088B42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3478" y="8973639"/>
              <a:ext cx="430176" cy="401264"/>
            </a:xfrm>
            <a:prstGeom prst="rect">
              <a:avLst/>
            </a:prstGeom>
          </p:spPr>
        </p:pic>
      </p:grpSp>
      <p:grpSp>
        <p:nvGrpSpPr>
          <p:cNvPr id="33" name="Group 32"/>
          <p:cNvGrpSpPr/>
          <p:nvPr/>
        </p:nvGrpSpPr>
        <p:grpSpPr>
          <a:xfrm>
            <a:off x="16570474" y="8319573"/>
            <a:ext cx="893231" cy="796161"/>
            <a:chOff x="16570474" y="8319573"/>
            <a:chExt cx="893231" cy="796161"/>
          </a:xfrm>
        </p:grpSpPr>
        <p:pic>
          <p:nvPicPr>
            <p:cNvPr id="66" name="Graphic 65" descr="Car">
              <a:extLst>
                <a:ext uri="{FF2B5EF4-FFF2-40B4-BE49-F238E27FC236}">
                  <a16:creationId xmlns:a16="http://schemas.microsoft.com/office/drawing/2014/main" id="{0662F76D-0AF3-4D4F-A162-889E6A92DD5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950213" y="8319573"/>
              <a:ext cx="513492" cy="513492"/>
            </a:xfrm>
            <a:prstGeom prst="rect">
              <a:avLst/>
            </a:prstGeom>
          </p:spPr>
        </p:pic>
        <p:pic>
          <p:nvPicPr>
            <p:cNvPr id="67" name="Graphic 66" descr="Scooter">
              <a:extLst>
                <a:ext uri="{FF2B5EF4-FFF2-40B4-BE49-F238E27FC236}">
                  <a16:creationId xmlns:a16="http://schemas.microsoft.com/office/drawing/2014/main" id="{23ACE7AC-5E8C-4FA3-8427-6E833116EBC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570474" y="8450942"/>
              <a:ext cx="436440" cy="436440"/>
            </a:xfrm>
            <a:prstGeom prst="rect">
              <a:avLst/>
            </a:prstGeom>
          </p:spPr>
        </p:pic>
        <p:pic>
          <p:nvPicPr>
            <p:cNvPr id="68" name="Graphic 67" descr="Bus">
              <a:extLst>
                <a:ext uri="{FF2B5EF4-FFF2-40B4-BE49-F238E27FC236}">
                  <a16:creationId xmlns:a16="http://schemas.microsoft.com/office/drawing/2014/main" id="{213005B8-44A2-4770-BA90-358D7661ECB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788281" y="8491839"/>
              <a:ext cx="623895" cy="623895"/>
            </a:xfrm>
            <a:prstGeom prst="rect">
              <a:avLst/>
            </a:prstGeom>
          </p:spPr>
        </p:pic>
      </p:grpSp>
      <p:grpSp>
        <p:nvGrpSpPr>
          <p:cNvPr id="30" name="Group 29"/>
          <p:cNvGrpSpPr/>
          <p:nvPr/>
        </p:nvGrpSpPr>
        <p:grpSpPr>
          <a:xfrm>
            <a:off x="14883969" y="8337089"/>
            <a:ext cx="722504" cy="706804"/>
            <a:chOff x="14821920" y="8538292"/>
            <a:chExt cx="722504" cy="706804"/>
          </a:xfrm>
        </p:grpSpPr>
        <p:pic>
          <p:nvPicPr>
            <p:cNvPr id="69" name="Graphic 68" descr="Computer">
              <a:extLst>
                <a:ext uri="{FF2B5EF4-FFF2-40B4-BE49-F238E27FC236}">
                  <a16:creationId xmlns:a16="http://schemas.microsoft.com/office/drawing/2014/main" id="{5A83B16A-AB5D-4372-8528-188EF8845E0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821920" y="8538292"/>
              <a:ext cx="381786" cy="391746"/>
            </a:xfrm>
            <a:prstGeom prst="rect">
              <a:avLst/>
            </a:prstGeom>
          </p:spPr>
        </p:pic>
        <p:pic>
          <p:nvPicPr>
            <p:cNvPr id="70" name="Graphic 69" descr="Projector screen">
              <a:extLst>
                <a:ext uri="{FF2B5EF4-FFF2-40B4-BE49-F238E27FC236}">
                  <a16:creationId xmlns:a16="http://schemas.microsoft.com/office/drawing/2014/main" id="{391D48C8-4884-4BDB-BEAD-F6700F8B73B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162636" y="8613630"/>
              <a:ext cx="381788" cy="391748"/>
            </a:xfrm>
            <a:prstGeom prst="rect">
              <a:avLst/>
            </a:prstGeom>
          </p:spPr>
        </p:pic>
        <p:pic>
          <p:nvPicPr>
            <p:cNvPr id="71" name="Graphic 70" descr="Fax">
              <a:extLst>
                <a:ext uri="{FF2B5EF4-FFF2-40B4-BE49-F238E27FC236}">
                  <a16:creationId xmlns:a16="http://schemas.microsoft.com/office/drawing/2014/main" id="{C566C925-6FB8-4A84-884A-5757B13F4B1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904375" y="8853348"/>
              <a:ext cx="381788" cy="391748"/>
            </a:xfrm>
            <a:prstGeom prst="rect">
              <a:avLst/>
            </a:prstGeom>
          </p:spPr>
        </p:pic>
      </p:grpSp>
      <p:pic>
        <p:nvPicPr>
          <p:cNvPr id="1026" name="Picture 2" descr="Current Assets Svg Png Icon Free Download (#574094) - OnlineWebFonts.COM">
            <a:extLst>
              <a:ext uri="{FF2B5EF4-FFF2-40B4-BE49-F238E27FC236}">
                <a16:creationId xmlns:a16="http://schemas.microsoft.com/office/drawing/2014/main" id="{BBC99404-54BA-4988-BA99-ED9569C69EA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386369" y="8345564"/>
            <a:ext cx="683555" cy="683555"/>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69289CA0-3725-48F2-81D2-926F26EDBA5B}"/>
              </a:ext>
            </a:extLst>
          </p:cNvPr>
          <p:cNvSpPr/>
          <p:nvPr/>
        </p:nvSpPr>
        <p:spPr>
          <a:xfrm>
            <a:off x="10372695" y="8410342"/>
            <a:ext cx="828785" cy="553998"/>
          </a:xfrm>
          <a:prstGeom prst="rect">
            <a:avLst/>
          </a:prstGeom>
          <a:noFill/>
        </p:spPr>
        <p:txBody>
          <a:bodyPr wrap="square">
            <a:spAutoFit/>
          </a:bodyPr>
          <a:lstStyle/>
          <a:p>
            <a:pPr marL="19050" algn="ctr"/>
            <a:r>
              <a:rPr lang="en-US" sz="3000" b="1" dirty="0">
                <a:ln/>
                <a:solidFill>
                  <a:srgbClr val="303082"/>
                </a:solidFill>
                <a:latin typeface="Bahnschrift SemiBold SemiConden" panose="020B0502040204020203" pitchFamily="34" charset="0"/>
                <a:ea typeface="Cambria" panose="02040503050406030204" pitchFamily="18" charset="0"/>
              </a:rPr>
              <a:t>3</a:t>
            </a:r>
            <a:r>
              <a:rPr lang="mn-MN" sz="3000" b="1" dirty="0">
                <a:ln/>
                <a:solidFill>
                  <a:srgbClr val="303082"/>
                </a:solidFill>
                <a:latin typeface="Bahnschrift SemiBold SemiConden" panose="020B0502040204020203" pitchFamily="34" charset="0"/>
                <a:ea typeface="Cambria" panose="02040503050406030204" pitchFamily="18" charset="0"/>
              </a:rPr>
              <a:t>4%</a:t>
            </a:r>
            <a:endParaRPr lang="en-US" sz="3000" b="1" dirty="0">
              <a:ln/>
              <a:solidFill>
                <a:srgbClr val="303082"/>
              </a:solidFill>
              <a:latin typeface="Bahnschrift SemiBold SemiConden" panose="020B0502040204020203" pitchFamily="34" charset="0"/>
              <a:ea typeface="Cambria" panose="02040503050406030204" pitchFamily="18" charset="0"/>
            </a:endParaRPr>
          </a:p>
        </p:txBody>
      </p:sp>
      <p:sp>
        <p:nvSpPr>
          <p:cNvPr id="73" name="Rectangle 72">
            <a:extLst>
              <a:ext uri="{FF2B5EF4-FFF2-40B4-BE49-F238E27FC236}">
                <a16:creationId xmlns:a16="http://schemas.microsoft.com/office/drawing/2014/main" id="{06526DF1-A88E-49EA-8891-F282B839F582}"/>
              </a:ext>
            </a:extLst>
          </p:cNvPr>
          <p:cNvSpPr/>
          <p:nvPr/>
        </p:nvSpPr>
        <p:spPr>
          <a:xfrm>
            <a:off x="12015366" y="8410342"/>
            <a:ext cx="798564" cy="553998"/>
          </a:xfrm>
          <a:prstGeom prst="rect">
            <a:avLst/>
          </a:prstGeom>
          <a:noFill/>
        </p:spPr>
        <p:txBody>
          <a:bodyPr wrap="square">
            <a:spAutoFit/>
          </a:bodyPr>
          <a:lstStyle/>
          <a:p>
            <a:pPr marL="19050" algn="ctr"/>
            <a:r>
              <a:rPr lang="en-US" sz="3000" b="1" dirty="0">
                <a:ln/>
                <a:solidFill>
                  <a:srgbClr val="303082"/>
                </a:solidFill>
                <a:latin typeface="Bahnschrift SemiBold SemiConden" panose="020B0502040204020203" pitchFamily="34" charset="0"/>
                <a:ea typeface="Cambria" panose="02040503050406030204" pitchFamily="18" charset="0"/>
              </a:rPr>
              <a:t>3</a:t>
            </a:r>
            <a:r>
              <a:rPr lang="mn-MN" sz="3000" b="1" dirty="0">
                <a:ln/>
                <a:solidFill>
                  <a:srgbClr val="303082"/>
                </a:solidFill>
                <a:latin typeface="Bahnschrift SemiBold SemiConden" panose="020B0502040204020203" pitchFamily="34" charset="0"/>
                <a:ea typeface="Cambria" panose="02040503050406030204" pitchFamily="18" charset="0"/>
              </a:rPr>
              <a:t>1%</a:t>
            </a:r>
            <a:endParaRPr lang="en-US" sz="3000" b="1" dirty="0">
              <a:ln/>
              <a:solidFill>
                <a:srgbClr val="303082"/>
              </a:solidFill>
              <a:latin typeface="Bahnschrift SemiBold SemiConden" panose="020B0502040204020203" pitchFamily="34" charset="0"/>
              <a:ea typeface="Cambria" panose="02040503050406030204" pitchFamily="18" charset="0"/>
            </a:endParaRPr>
          </a:p>
        </p:txBody>
      </p:sp>
      <p:sp>
        <p:nvSpPr>
          <p:cNvPr id="74" name="Rectangle 73">
            <a:extLst>
              <a:ext uri="{FF2B5EF4-FFF2-40B4-BE49-F238E27FC236}">
                <a16:creationId xmlns:a16="http://schemas.microsoft.com/office/drawing/2014/main" id="{94C151C2-0AC8-451B-983A-5D6D00A7C306}"/>
              </a:ext>
            </a:extLst>
          </p:cNvPr>
          <p:cNvSpPr/>
          <p:nvPr/>
        </p:nvSpPr>
        <p:spPr>
          <a:xfrm>
            <a:off x="13627947" y="8410342"/>
            <a:ext cx="1049643" cy="553998"/>
          </a:xfrm>
          <a:prstGeom prst="rect">
            <a:avLst/>
          </a:prstGeom>
          <a:noFill/>
        </p:spPr>
        <p:txBody>
          <a:bodyPr wrap="square">
            <a:spAutoFit/>
          </a:bodyPr>
          <a:lstStyle/>
          <a:p>
            <a:pPr marL="19050" algn="ctr"/>
            <a:r>
              <a:rPr lang="en-US" sz="3000" b="1" dirty="0">
                <a:ln/>
                <a:solidFill>
                  <a:srgbClr val="303082"/>
                </a:solidFill>
                <a:latin typeface="Bahnschrift SemiBold SemiConden" panose="020B0502040204020203" pitchFamily="34" charset="0"/>
                <a:ea typeface="Cambria" panose="02040503050406030204" pitchFamily="18" charset="0"/>
              </a:rPr>
              <a:t>1</a:t>
            </a:r>
            <a:r>
              <a:rPr lang="mn-MN" sz="3000" b="1" dirty="0">
                <a:ln/>
                <a:solidFill>
                  <a:srgbClr val="303082"/>
                </a:solidFill>
                <a:latin typeface="Bahnschrift SemiBold SemiConden" panose="020B0502040204020203" pitchFamily="34" charset="0"/>
                <a:ea typeface="Cambria" panose="02040503050406030204" pitchFamily="18" charset="0"/>
              </a:rPr>
              <a:t>7.4%</a:t>
            </a:r>
            <a:endParaRPr lang="en-US" sz="3000" b="1" dirty="0">
              <a:ln/>
              <a:solidFill>
                <a:srgbClr val="303082"/>
              </a:solidFill>
              <a:latin typeface="Bahnschrift SemiBold SemiConden" panose="020B0502040204020203" pitchFamily="34" charset="0"/>
              <a:ea typeface="Cambria" panose="02040503050406030204" pitchFamily="18" charset="0"/>
            </a:endParaRPr>
          </a:p>
        </p:txBody>
      </p:sp>
      <p:sp>
        <p:nvSpPr>
          <p:cNvPr id="75" name="Rectangle 74">
            <a:extLst>
              <a:ext uri="{FF2B5EF4-FFF2-40B4-BE49-F238E27FC236}">
                <a16:creationId xmlns:a16="http://schemas.microsoft.com/office/drawing/2014/main" id="{EDF340FA-483A-4C40-9347-708022B416FF}"/>
              </a:ext>
            </a:extLst>
          </p:cNvPr>
          <p:cNvSpPr/>
          <p:nvPr/>
        </p:nvSpPr>
        <p:spPr>
          <a:xfrm>
            <a:off x="15445859" y="8410342"/>
            <a:ext cx="1142814" cy="553998"/>
          </a:xfrm>
          <a:prstGeom prst="rect">
            <a:avLst/>
          </a:prstGeom>
          <a:noFill/>
        </p:spPr>
        <p:txBody>
          <a:bodyPr wrap="square">
            <a:spAutoFit/>
          </a:bodyPr>
          <a:lstStyle/>
          <a:p>
            <a:pPr marL="19050" algn="ctr"/>
            <a:r>
              <a:rPr lang="en-US" sz="3000" b="1" dirty="0">
                <a:ln/>
                <a:solidFill>
                  <a:srgbClr val="303082"/>
                </a:solidFill>
                <a:latin typeface="Bahnschrift SemiBold SemiConden" panose="020B0502040204020203" pitchFamily="34" charset="0"/>
                <a:ea typeface="Cambria" panose="02040503050406030204" pitchFamily="18" charset="0"/>
              </a:rPr>
              <a:t>1</a:t>
            </a:r>
            <a:r>
              <a:rPr lang="mn-MN" sz="3000" b="1" dirty="0">
                <a:ln/>
                <a:solidFill>
                  <a:srgbClr val="303082"/>
                </a:solidFill>
                <a:latin typeface="Bahnschrift SemiBold SemiConden" panose="020B0502040204020203" pitchFamily="34" charset="0"/>
                <a:ea typeface="Cambria" panose="02040503050406030204" pitchFamily="18" charset="0"/>
              </a:rPr>
              <a:t>5.3%</a:t>
            </a:r>
            <a:endParaRPr lang="en-US" sz="3000" b="1" dirty="0">
              <a:ln/>
              <a:solidFill>
                <a:srgbClr val="303082"/>
              </a:solidFill>
              <a:latin typeface="Bahnschrift SemiBold SemiConden" panose="020B0502040204020203" pitchFamily="34" charset="0"/>
              <a:ea typeface="Cambria" panose="02040503050406030204" pitchFamily="18" charset="0"/>
            </a:endParaRPr>
          </a:p>
        </p:txBody>
      </p:sp>
      <p:sp>
        <p:nvSpPr>
          <p:cNvPr id="76" name="Rectangle 75">
            <a:extLst>
              <a:ext uri="{FF2B5EF4-FFF2-40B4-BE49-F238E27FC236}">
                <a16:creationId xmlns:a16="http://schemas.microsoft.com/office/drawing/2014/main" id="{2F5F4C3C-8740-4FFB-B0E1-119340FFEB12}"/>
              </a:ext>
            </a:extLst>
          </p:cNvPr>
          <p:cNvSpPr/>
          <p:nvPr/>
        </p:nvSpPr>
        <p:spPr>
          <a:xfrm>
            <a:off x="17387592" y="8410342"/>
            <a:ext cx="747292" cy="553998"/>
          </a:xfrm>
          <a:prstGeom prst="rect">
            <a:avLst/>
          </a:prstGeom>
          <a:noFill/>
        </p:spPr>
        <p:txBody>
          <a:bodyPr wrap="square">
            <a:spAutoFit/>
          </a:bodyPr>
          <a:lstStyle/>
          <a:p>
            <a:pPr marL="19050" algn="ctr"/>
            <a:r>
              <a:rPr lang="en-US" sz="3000" b="1" dirty="0">
                <a:ln/>
                <a:solidFill>
                  <a:srgbClr val="303082"/>
                </a:solidFill>
                <a:latin typeface="Bahnschrift SemiBold SemiConden" panose="020B0502040204020203" pitchFamily="34" charset="0"/>
                <a:ea typeface="Cambria" panose="02040503050406030204" pitchFamily="18" charset="0"/>
              </a:rPr>
              <a:t>2</a:t>
            </a:r>
            <a:r>
              <a:rPr lang="mn-MN" sz="3000" b="1" dirty="0">
                <a:ln/>
                <a:solidFill>
                  <a:srgbClr val="303082"/>
                </a:solidFill>
                <a:latin typeface="Bahnschrift SemiBold SemiConden" panose="020B0502040204020203" pitchFamily="34" charset="0"/>
                <a:ea typeface="Cambria" panose="02040503050406030204" pitchFamily="18" charset="0"/>
              </a:rPr>
              <a:t>%</a:t>
            </a:r>
            <a:endParaRPr lang="en-US" sz="3000" b="1" dirty="0">
              <a:ln/>
              <a:solidFill>
                <a:srgbClr val="303082"/>
              </a:solidFill>
              <a:latin typeface="Bahnschrift SemiBold SemiConden" panose="020B0502040204020203" pitchFamily="34" charset="0"/>
              <a:ea typeface="Cambria" panose="02040503050406030204" pitchFamily="18" charset="0"/>
            </a:endParaRPr>
          </a:p>
        </p:txBody>
      </p:sp>
      <p:pic>
        <p:nvPicPr>
          <p:cNvPr id="1028" name="Picture 4" descr="Luxembourg Residents - House &amp;amp; Land Icon Png PNG Image | Transparent PNG  Free Download on SeekPNG">
            <a:extLst>
              <a:ext uri="{FF2B5EF4-FFF2-40B4-BE49-F238E27FC236}">
                <a16:creationId xmlns:a16="http://schemas.microsoft.com/office/drawing/2014/main" id="{0CD55F47-B982-4AA0-8344-C80309100D93}"/>
              </a:ext>
            </a:extLst>
          </p:cNvPr>
          <p:cNvPicPr>
            <a:picLocks noChangeAspect="1" noChangeArrowheads="1"/>
          </p:cNvPicPr>
          <p:nvPr/>
        </p:nvPicPr>
        <p:blipFill rotWithShape="1">
          <a:blip r:embed="rId20" cstate="hqprint">
            <a:extLst>
              <a:ext uri="{28A0092B-C50C-407E-A947-70E740481C1C}">
                <a14:useLocalDpi xmlns:a14="http://schemas.microsoft.com/office/drawing/2010/main" val="0"/>
              </a:ext>
            </a:extLst>
          </a:blip>
          <a:srcRect l="20428" t="6915" r="19728" b="7001"/>
          <a:stretch/>
        </p:blipFill>
        <p:spPr bwMode="auto">
          <a:xfrm>
            <a:off x="12970172" y="8387258"/>
            <a:ext cx="665609" cy="600167"/>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01DD3D3-F2D6-433B-9EF7-7109CC92FE0A}"/>
              </a:ext>
            </a:extLst>
          </p:cNvPr>
          <p:cNvSpPr txBox="1"/>
          <p:nvPr/>
        </p:nvSpPr>
        <p:spPr>
          <a:xfrm>
            <a:off x="11137553" y="9247009"/>
            <a:ext cx="1861764" cy="646331"/>
          </a:xfrm>
          <a:prstGeom prst="rect">
            <a:avLst/>
          </a:prstGeom>
          <a:noFill/>
        </p:spPr>
        <p:txBody>
          <a:bodyPr wrap="square">
            <a:spAutoFit/>
          </a:bodyPr>
          <a:lstStyle/>
          <a:p>
            <a:pPr algn="ctr"/>
            <a:r>
              <a:rPr lang="mn-MN" dirty="0">
                <a:latin typeface="Arial" panose="020B0604020202020204" pitchFamily="34" charset="0"/>
                <a:cs typeface="Arial" panose="020B0604020202020204" pitchFamily="34" charset="0"/>
              </a:rPr>
              <a:t>Эргэлтийн хөрөнгө</a:t>
            </a:r>
            <a:endParaRPr lang="en-US" dirty="0"/>
          </a:p>
        </p:txBody>
      </p:sp>
      <p:sp>
        <p:nvSpPr>
          <p:cNvPr id="78" name="TextBox 77">
            <a:extLst>
              <a:ext uri="{FF2B5EF4-FFF2-40B4-BE49-F238E27FC236}">
                <a16:creationId xmlns:a16="http://schemas.microsoft.com/office/drawing/2014/main" id="{C630A027-619E-4DA6-81AB-90EA42882BB0}"/>
              </a:ext>
            </a:extLst>
          </p:cNvPr>
          <p:cNvSpPr txBox="1"/>
          <p:nvPr/>
        </p:nvSpPr>
        <p:spPr>
          <a:xfrm>
            <a:off x="9478104" y="9247009"/>
            <a:ext cx="1861764" cy="646331"/>
          </a:xfrm>
          <a:prstGeom prst="rect">
            <a:avLst/>
          </a:prstGeom>
          <a:noFill/>
        </p:spPr>
        <p:txBody>
          <a:bodyPr wrap="square">
            <a:spAutoFit/>
          </a:bodyPr>
          <a:lstStyle/>
          <a:p>
            <a:pPr algn="ctr"/>
            <a:r>
              <a:rPr lang="mn-MN" dirty="0">
                <a:latin typeface="Arial" panose="020B0604020202020204" pitchFamily="34" charset="0"/>
                <a:cs typeface="Arial" panose="020B0604020202020204" pitchFamily="34" charset="0"/>
              </a:rPr>
              <a:t>Барилга байгууламж</a:t>
            </a:r>
            <a:endParaRPr lang="en-US" dirty="0"/>
          </a:p>
        </p:txBody>
      </p:sp>
      <p:sp>
        <p:nvSpPr>
          <p:cNvPr id="79" name="TextBox 78">
            <a:extLst>
              <a:ext uri="{FF2B5EF4-FFF2-40B4-BE49-F238E27FC236}">
                <a16:creationId xmlns:a16="http://schemas.microsoft.com/office/drawing/2014/main" id="{182A1D73-AC3A-4CE1-B5C8-6713DE584587}"/>
              </a:ext>
            </a:extLst>
          </p:cNvPr>
          <p:cNvSpPr txBox="1"/>
          <p:nvPr/>
        </p:nvSpPr>
        <p:spPr>
          <a:xfrm>
            <a:off x="12770189" y="9108509"/>
            <a:ext cx="2076368" cy="923330"/>
          </a:xfrm>
          <a:prstGeom prst="rect">
            <a:avLst/>
          </a:prstGeom>
          <a:noFill/>
        </p:spPr>
        <p:txBody>
          <a:bodyPr wrap="square">
            <a:spAutoFit/>
          </a:bodyPr>
          <a:lstStyle/>
          <a:p>
            <a:pPr algn="ctr"/>
            <a:r>
              <a:rPr lang="mn-MN" dirty="0">
                <a:latin typeface="Arial" panose="020B0604020202020204" pitchFamily="34" charset="0"/>
                <a:cs typeface="Arial" panose="020B0604020202020204" pitchFamily="34" charset="0"/>
              </a:rPr>
              <a:t>Биет бус хөрөнгө /газар</a:t>
            </a:r>
            <a:r>
              <a:rPr lang="en-US" dirty="0">
                <a:latin typeface="Arial" panose="020B0604020202020204" pitchFamily="34" charset="0"/>
                <a:cs typeface="Arial" panose="020B0604020202020204" pitchFamily="34" charset="0"/>
              </a:rPr>
              <a:t> 8</a:t>
            </a:r>
            <a:r>
              <a:rPr lang="mn-MN" dirty="0">
                <a:latin typeface="Arial" panose="020B0604020202020204" pitchFamily="34" charset="0"/>
                <a:cs typeface="Arial" panose="020B0604020202020204" pitchFamily="34" charset="0"/>
              </a:rPr>
              <a:t>53</a:t>
            </a:r>
            <a:r>
              <a:rPr lang="en-US" dirty="0">
                <a:latin typeface="Arial" panose="020B0604020202020204" pitchFamily="34" charset="0"/>
                <a:cs typeface="Arial" panose="020B0604020202020204" pitchFamily="34" charset="0"/>
              </a:rPr>
              <a:t>.</a:t>
            </a:r>
            <a:r>
              <a:rPr lang="mn-MN" dirty="0">
                <a:latin typeface="Arial" panose="020B0604020202020204" pitchFamily="34" charset="0"/>
                <a:cs typeface="Arial" panose="020B0604020202020204" pitchFamily="34" charset="0"/>
              </a:rPr>
              <a:t>8</a:t>
            </a:r>
            <a:r>
              <a:rPr lang="en-US"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тэрбум/</a:t>
            </a:r>
            <a:endParaRPr lang="en-US" dirty="0"/>
          </a:p>
        </p:txBody>
      </p:sp>
      <p:sp>
        <p:nvSpPr>
          <p:cNvPr id="80" name="TextBox 79">
            <a:extLst>
              <a:ext uri="{FF2B5EF4-FFF2-40B4-BE49-F238E27FC236}">
                <a16:creationId xmlns:a16="http://schemas.microsoft.com/office/drawing/2014/main" id="{C558E501-8856-4C85-BE36-B0B1AE0CD4DD}"/>
              </a:ext>
            </a:extLst>
          </p:cNvPr>
          <p:cNvSpPr txBox="1"/>
          <p:nvPr/>
        </p:nvSpPr>
        <p:spPr>
          <a:xfrm>
            <a:off x="14716978" y="9247009"/>
            <a:ext cx="1861764" cy="646331"/>
          </a:xfrm>
          <a:prstGeom prst="rect">
            <a:avLst/>
          </a:prstGeom>
          <a:noFill/>
        </p:spPr>
        <p:txBody>
          <a:bodyPr wrap="square">
            <a:spAutoFit/>
          </a:bodyPr>
          <a:lstStyle/>
          <a:p>
            <a:pPr algn="ctr"/>
            <a:r>
              <a:rPr lang="mn-MN" dirty="0">
                <a:latin typeface="Arial" panose="020B0604020202020204" pitchFamily="34" charset="0"/>
                <a:cs typeface="Arial" panose="020B0604020202020204" pitchFamily="34" charset="0"/>
              </a:rPr>
              <a:t>Бусад үндсэн хөрөнгө</a:t>
            </a:r>
            <a:endParaRPr lang="en-US" dirty="0"/>
          </a:p>
        </p:txBody>
      </p:sp>
      <p:sp>
        <p:nvSpPr>
          <p:cNvPr id="81" name="TextBox 80">
            <a:extLst>
              <a:ext uri="{FF2B5EF4-FFF2-40B4-BE49-F238E27FC236}">
                <a16:creationId xmlns:a16="http://schemas.microsoft.com/office/drawing/2014/main" id="{5517229B-280C-4663-8964-6487E5F41725}"/>
              </a:ext>
            </a:extLst>
          </p:cNvPr>
          <p:cNvSpPr txBox="1"/>
          <p:nvPr/>
        </p:nvSpPr>
        <p:spPr>
          <a:xfrm>
            <a:off x="16434639" y="9247009"/>
            <a:ext cx="1861764" cy="646331"/>
          </a:xfrm>
          <a:prstGeom prst="rect">
            <a:avLst/>
          </a:prstGeom>
          <a:noFill/>
        </p:spPr>
        <p:txBody>
          <a:bodyPr wrap="square">
            <a:spAutoFit/>
          </a:bodyPr>
          <a:lstStyle/>
          <a:p>
            <a:pPr algn="ctr"/>
            <a:r>
              <a:rPr lang="mn-MN" dirty="0">
                <a:latin typeface="Arial" panose="020B0604020202020204" pitchFamily="34" charset="0"/>
                <a:cs typeface="Arial" panose="020B0604020202020204" pitchFamily="34" charset="0"/>
              </a:rPr>
              <a:t>Тээврийн хэрэгсэл</a:t>
            </a:r>
            <a:endParaRPr lang="en-US" dirty="0"/>
          </a:p>
        </p:txBody>
      </p:sp>
      <p:grpSp>
        <p:nvGrpSpPr>
          <p:cNvPr id="82" name="Group 81"/>
          <p:cNvGrpSpPr/>
          <p:nvPr/>
        </p:nvGrpSpPr>
        <p:grpSpPr>
          <a:xfrm>
            <a:off x="0" y="-4560"/>
            <a:ext cx="4191000" cy="488867"/>
            <a:chOff x="0" y="-4565"/>
            <a:chExt cx="4191000" cy="488867"/>
          </a:xfrm>
        </p:grpSpPr>
        <p:sp>
          <p:nvSpPr>
            <p:cNvPr id="83" name="Round Single Corner Rectangle 82"/>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4" name="Group 83"/>
            <p:cNvGrpSpPr/>
            <p:nvPr/>
          </p:nvGrpSpPr>
          <p:grpSpPr>
            <a:xfrm>
              <a:off x="228600" y="33753"/>
              <a:ext cx="375928" cy="375928"/>
              <a:chOff x="62067" y="154286"/>
              <a:chExt cx="375928" cy="375928"/>
            </a:xfrm>
          </p:grpSpPr>
          <p:sp>
            <p:nvSpPr>
              <p:cNvPr id="86" name="Oval 85"/>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87" name="Picture 8"/>
              <p:cNvPicPr>
                <a:picLocks noChangeAspect="1"/>
              </p:cNvPicPr>
              <p:nvPr/>
            </p:nvPicPr>
            <p:blipFill>
              <a:blip r:embed="rId21"/>
              <a:srcRect/>
              <a:stretch>
                <a:fillRect/>
              </a:stretch>
            </p:blipFill>
            <p:spPr>
              <a:xfrm>
                <a:off x="62067" y="154286"/>
                <a:ext cx="375928" cy="375928"/>
              </a:xfrm>
              <a:prstGeom prst="rect">
                <a:avLst/>
              </a:prstGeom>
            </p:spPr>
          </p:pic>
        </p:grpSp>
        <p:sp>
          <p:nvSpPr>
            <p:cNvPr id="85"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Tree>
    <p:extLst>
      <p:ext uri="{BB962C8B-B14F-4D97-AF65-F5344CB8AC3E}">
        <p14:creationId xmlns:p14="http://schemas.microsoft.com/office/powerpoint/2010/main" val="134502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0" y="-4560"/>
            <a:ext cx="4191000" cy="488867"/>
            <a:chOff x="0" y="-4565"/>
            <a:chExt cx="4191000" cy="488867"/>
          </a:xfrm>
        </p:grpSpPr>
        <p:sp>
          <p:nvSpPr>
            <p:cNvPr id="78" name="Round Single Corner Rectangle 77"/>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79" name="Group 78"/>
            <p:cNvGrpSpPr/>
            <p:nvPr/>
          </p:nvGrpSpPr>
          <p:grpSpPr>
            <a:xfrm>
              <a:off x="228600" y="33753"/>
              <a:ext cx="375928" cy="375928"/>
              <a:chOff x="62067" y="154286"/>
              <a:chExt cx="375928" cy="375928"/>
            </a:xfrm>
          </p:grpSpPr>
          <p:sp>
            <p:nvSpPr>
              <p:cNvPr id="81" name="Oval 80"/>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82" name="Picture 8"/>
              <p:cNvPicPr>
                <a:picLocks noChangeAspect="1"/>
              </p:cNvPicPr>
              <p:nvPr/>
            </p:nvPicPr>
            <p:blipFill>
              <a:blip r:embed="rId2"/>
              <a:srcRect/>
              <a:stretch>
                <a:fillRect/>
              </a:stretch>
            </p:blipFill>
            <p:spPr>
              <a:xfrm>
                <a:off x="62067" y="154286"/>
                <a:ext cx="375928" cy="375928"/>
              </a:xfrm>
              <a:prstGeom prst="rect">
                <a:avLst/>
              </a:prstGeom>
            </p:spPr>
          </p:pic>
        </p:grpSp>
        <p:sp>
          <p:nvSpPr>
            <p:cNvPr id="80"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grpSp>
        <p:nvGrpSpPr>
          <p:cNvPr id="245" name="Group 244"/>
          <p:cNvGrpSpPr/>
          <p:nvPr/>
        </p:nvGrpSpPr>
        <p:grpSpPr>
          <a:xfrm>
            <a:off x="6348381" y="286846"/>
            <a:ext cx="11947632" cy="701219"/>
            <a:chOff x="6186869" y="369861"/>
            <a:chExt cx="12109144" cy="1059056"/>
          </a:xfrm>
          <a:solidFill>
            <a:srgbClr val="303082"/>
          </a:solidFill>
        </p:grpSpPr>
        <p:sp>
          <p:nvSpPr>
            <p:cNvPr id="244" name="Round Same Side Corner Rectangle 243"/>
            <p:cNvSpPr/>
            <p:nvPr/>
          </p:nvSpPr>
          <p:spPr>
            <a:xfrm rot="16200000">
              <a:off x="11711913" y="-5155183"/>
              <a:ext cx="1059056" cy="1210914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239" name="TextBox 8"/>
            <p:cNvSpPr txBox="1"/>
            <p:nvPr/>
          </p:nvSpPr>
          <p:spPr>
            <a:xfrm>
              <a:off x="6572246" y="680194"/>
              <a:ext cx="11338385" cy="464838"/>
            </a:xfrm>
            <a:prstGeom prst="rect">
              <a:avLst/>
            </a:prstGeom>
            <a:grpFill/>
          </p:spPr>
          <p:txBody>
            <a:bodyPr wrap="square" lIns="0" tIns="0" rIns="0" bIns="0" rtlCol="0" anchor="t">
              <a:spAutoFit/>
            </a:bodyPr>
            <a:lstStyle/>
            <a:p>
              <a:pPr algn="ctr"/>
              <a:r>
                <a:rPr lang="mn-MN" sz="2000" b="1" dirty="0">
                  <a:solidFill>
                    <a:schemeClr val="bg1"/>
                  </a:solidFill>
                  <a:latin typeface="Arial" panose="020B0604020202020204" pitchFamily="34" charset="0"/>
                  <a:ea typeface="Times New Roman" panose="02020603050405020304" pitchFamily="18" charset="0"/>
                </a:rPr>
                <a:t>ТӨЛӨӨЛӨЛ ХЭРЭГЖҮҮЛЖ БУЙ НИЙСЛЭЛИЙН ӨМЧИТ ХУУЛИЙН ЭТГЭЭД</a:t>
              </a:r>
              <a:endParaRPr lang="en-US" sz="2000" b="1" dirty="0">
                <a:solidFill>
                  <a:schemeClr val="bg1"/>
                </a:solidFill>
              </a:endParaRPr>
            </a:p>
          </p:txBody>
        </p:sp>
      </p:grpSp>
      <p:sp>
        <p:nvSpPr>
          <p:cNvPr id="182" name="Figure">
            <a:extLst>
              <a:ext uri="{FF2B5EF4-FFF2-40B4-BE49-F238E27FC236}">
                <a16:creationId xmlns:a16="http://schemas.microsoft.com/office/drawing/2014/main" id="{CB2FBE96-5641-45A6-A5F3-8170ABB06E52}"/>
              </a:ext>
            </a:extLst>
          </p:cNvPr>
          <p:cNvSpPr/>
          <p:nvPr/>
        </p:nvSpPr>
        <p:spPr>
          <a:xfrm>
            <a:off x="15400357" y="6829673"/>
            <a:ext cx="2119373" cy="1872611"/>
          </a:xfrm>
          <a:custGeom>
            <a:avLst/>
            <a:gdLst/>
            <a:ahLst/>
            <a:cxnLst>
              <a:cxn ang="0">
                <a:pos x="wd2" y="hd2"/>
              </a:cxn>
              <a:cxn ang="5400000">
                <a:pos x="wd2" y="hd2"/>
              </a:cxn>
              <a:cxn ang="10800000">
                <a:pos x="wd2" y="hd2"/>
              </a:cxn>
              <a:cxn ang="16200000">
                <a:pos x="wd2" y="hd2"/>
              </a:cxn>
            </a:cxnLst>
            <a:rect l="0" t="0" r="r" b="b"/>
            <a:pathLst>
              <a:path w="21462" h="21600" extrusionOk="0">
                <a:moveTo>
                  <a:pt x="15332" y="0"/>
                </a:moveTo>
                <a:lnTo>
                  <a:pt x="6130" y="0"/>
                </a:lnTo>
                <a:cubicBezTo>
                  <a:pt x="5579" y="0"/>
                  <a:pt x="5083" y="344"/>
                  <a:pt x="4808" y="875"/>
                </a:cubicBezTo>
                <a:lnTo>
                  <a:pt x="207" y="9940"/>
                </a:lnTo>
                <a:cubicBezTo>
                  <a:pt x="-69" y="10472"/>
                  <a:pt x="-69" y="11128"/>
                  <a:pt x="207" y="11660"/>
                </a:cubicBezTo>
                <a:lnTo>
                  <a:pt x="4808" y="20725"/>
                </a:lnTo>
                <a:cubicBezTo>
                  <a:pt x="5083" y="21256"/>
                  <a:pt x="5579" y="21600"/>
                  <a:pt x="6130" y="21600"/>
                </a:cubicBezTo>
                <a:lnTo>
                  <a:pt x="15332" y="21600"/>
                </a:lnTo>
                <a:cubicBezTo>
                  <a:pt x="15883" y="21600"/>
                  <a:pt x="16379" y="21256"/>
                  <a:pt x="16654" y="20725"/>
                </a:cubicBezTo>
                <a:lnTo>
                  <a:pt x="21255" y="11660"/>
                </a:lnTo>
                <a:cubicBezTo>
                  <a:pt x="21531" y="11128"/>
                  <a:pt x="21531" y="10472"/>
                  <a:pt x="21255" y="9940"/>
                </a:cubicBezTo>
                <a:lnTo>
                  <a:pt x="16654" y="875"/>
                </a:lnTo>
                <a:cubicBezTo>
                  <a:pt x="16379" y="344"/>
                  <a:pt x="15855" y="0"/>
                  <a:pt x="15332"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700"/>
          </a:p>
        </p:txBody>
      </p:sp>
      <p:sp>
        <p:nvSpPr>
          <p:cNvPr id="183" name="Figure">
            <a:extLst>
              <a:ext uri="{FF2B5EF4-FFF2-40B4-BE49-F238E27FC236}">
                <a16:creationId xmlns:a16="http://schemas.microsoft.com/office/drawing/2014/main" id="{A37AF688-F188-4E7F-B5FA-F7C13BC37719}"/>
              </a:ext>
            </a:extLst>
          </p:cNvPr>
          <p:cNvSpPr/>
          <p:nvPr/>
        </p:nvSpPr>
        <p:spPr>
          <a:xfrm>
            <a:off x="12725284" y="5302165"/>
            <a:ext cx="2119373" cy="1872611"/>
          </a:xfrm>
          <a:custGeom>
            <a:avLst/>
            <a:gdLst/>
            <a:ahLst/>
            <a:cxnLst>
              <a:cxn ang="0">
                <a:pos x="wd2" y="hd2"/>
              </a:cxn>
              <a:cxn ang="5400000">
                <a:pos x="wd2" y="hd2"/>
              </a:cxn>
              <a:cxn ang="10800000">
                <a:pos x="wd2" y="hd2"/>
              </a:cxn>
              <a:cxn ang="16200000">
                <a:pos x="wd2" y="hd2"/>
              </a:cxn>
            </a:cxnLst>
            <a:rect l="0" t="0" r="r" b="b"/>
            <a:pathLst>
              <a:path w="21462" h="21600" extrusionOk="0">
                <a:moveTo>
                  <a:pt x="15332" y="0"/>
                </a:moveTo>
                <a:lnTo>
                  <a:pt x="6130" y="0"/>
                </a:lnTo>
                <a:cubicBezTo>
                  <a:pt x="5579" y="0"/>
                  <a:pt x="5083" y="344"/>
                  <a:pt x="4808" y="875"/>
                </a:cubicBezTo>
                <a:lnTo>
                  <a:pt x="207" y="9940"/>
                </a:lnTo>
                <a:cubicBezTo>
                  <a:pt x="-69" y="10472"/>
                  <a:pt x="-69" y="11128"/>
                  <a:pt x="207" y="11660"/>
                </a:cubicBezTo>
                <a:lnTo>
                  <a:pt x="4808" y="20725"/>
                </a:lnTo>
                <a:cubicBezTo>
                  <a:pt x="5083" y="21256"/>
                  <a:pt x="5579" y="21600"/>
                  <a:pt x="6130" y="21600"/>
                </a:cubicBezTo>
                <a:lnTo>
                  <a:pt x="15332" y="21600"/>
                </a:lnTo>
                <a:cubicBezTo>
                  <a:pt x="15883" y="21600"/>
                  <a:pt x="16379" y="21256"/>
                  <a:pt x="16654" y="20725"/>
                </a:cubicBezTo>
                <a:lnTo>
                  <a:pt x="21255" y="11660"/>
                </a:lnTo>
                <a:cubicBezTo>
                  <a:pt x="21531" y="11128"/>
                  <a:pt x="21531" y="10472"/>
                  <a:pt x="21255" y="9940"/>
                </a:cubicBezTo>
                <a:lnTo>
                  <a:pt x="16654" y="875"/>
                </a:lnTo>
                <a:cubicBezTo>
                  <a:pt x="16379" y="344"/>
                  <a:pt x="15855" y="0"/>
                  <a:pt x="15332"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700"/>
          </a:p>
        </p:txBody>
      </p:sp>
      <p:sp>
        <p:nvSpPr>
          <p:cNvPr id="187" name="Figure">
            <a:extLst>
              <a:ext uri="{FF2B5EF4-FFF2-40B4-BE49-F238E27FC236}">
                <a16:creationId xmlns:a16="http://schemas.microsoft.com/office/drawing/2014/main" id="{7C8E1071-5B88-4F73-8605-F713D30CBF9A}"/>
              </a:ext>
            </a:extLst>
          </p:cNvPr>
          <p:cNvSpPr/>
          <p:nvPr/>
        </p:nvSpPr>
        <p:spPr>
          <a:xfrm>
            <a:off x="15394455" y="3804914"/>
            <a:ext cx="2161323" cy="1870091"/>
          </a:xfrm>
          <a:custGeom>
            <a:avLst/>
            <a:gdLst/>
            <a:ahLst/>
            <a:cxnLst>
              <a:cxn ang="0">
                <a:pos x="wd2" y="hd2"/>
              </a:cxn>
              <a:cxn ang="5400000">
                <a:pos x="wd2" y="hd2"/>
              </a:cxn>
              <a:cxn ang="10800000">
                <a:pos x="wd2" y="hd2"/>
              </a:cxn>
              <a:cxn ang="16200000">
                <a:pos x="wd2" y="hd2"/>
              </a:cxn>
            </a:cxnLst>
            <a:rect l="0" t="0" r="r" b="b"/>
            <a:pathLst>
              <a:path w="21462" h="21600" extrusionOk="0">
                <a:moveTo>
                  <a:pt x="15332" y="0"/>
                </a:moveTo>
                <a:lnTo>
                  <a:pt x="6130" y="0"/>
                </a:lnTo>
                <a:cubicBezTo>
                  <a:pt x="5579" y="0"/>
                  <a:pt x="5083" y="344"/>
                  <a:pt x="4808" y="875"/>
                </a:cubicBezTo>
                <a:lnTo>
                  <a:pt x="207" y="9940"/>
                </a:lnTo>
                <a:cubicBezTo>
                  <a:pt x="-69" y="10472"/>
                  <a:pt x="-69" y="11128"/>
                  <a:pt x="207" y="11660"/>
                </a:cubicBezTo>
                <a:lnTo>
                  <a:pt x="4808" y="20725"/>
                </a:lnTo>
                <a:cubicBezTo>
                  <a:pt x="5083" y="21256"/>
                  <a:pt x="5579" y="21600"/>
                  <a:pt x="6130" y="21600"/>
                </a:cubicBezTo>
                <a:lnTo>
                  <a:pt x="15332" y="21600"/>
                </a:lnTo>
                <a:cubicBezTo>
                  <a:pt x="15883" y="21600"/>
                  <a:pt x="16379" y="21256"/>
                  <a:pt x="16654" y="20725"/>
                </a:cubicBezTo>
                <a:lnTo>
                  <a:pt x="21255" y="11660"/>
                </a:lnTo>
                <a:cubicBezTo>
                  <a:pt x="21531" y="11128"/>
                  <a:pt x="21531" y="10472"/>
                  <a:pt x="21255" y="9940"/>
                </a:cubicBezTo>
                <a:lnTo>
                  <a:pt x="16654" y="875"/>
                </a:lnTo>
                <a:cubicBezTo>
                  <a:pt x="16379" y="344"/>
                  <a:pt x="15855" y="0"/>
                  <a:pt x="15332"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700"/>
          </a:p>
        </p:txBody>
      </p:sp>
      <p:sp>
        <p:nvSpPr>
          <p:cNvPr id="188" name="Figure">
            <a:extLst>
              <a:ext uri="{FF2B5EF4-FFF2-40B4-BE49-F238E27FC236}">
                <a16:creationId xmlns:a16="http://schemas.microsoft.com/office/drawing/2014/main" id="{83547BA0-E30F-4B85-B7ED-23EF2F7ED934}"/>
              </a:ext>
            </a:extLst>
          </p:cNvPr>
          <p:cNvSpPr/>
          <p:nvPr/>
        </p:nvSpPr>
        <p:spPr>
          <a:xfrm>
            <a:off x="9950560" y="3764238"/>
            <a:ext cx="2306435" cy="1874535"/>
          </a:xfrm>
          <a:custGeom>
            <a:avLst/>
            <a:gdLst/>
            <a:ahLst/>
            <a:cxnLst>
              <a:cxn ang="0">
                <a:pos x="wd2" y="hd2"/>
              </a:cxn>
              <a:cxn ang="5400000">
                <a:pos x="wd2" y="hd2"/>
              </a:cxn>
              <a:cxn ang="10800000">
                <a:pos x="wd2" y="hd2"/>
              </a:cxn>
              <a:cxn ang="16200000">
                <a:pos x="wd2" y="hd2"/>
              </a:cxn>
            </a:cxnLst>
            <a:rect l="0" t="0" r="r" b="b"/>
            <a:pathLst>
              <a:path w="21462" h="21600" extrusionOk="0">
                <a:moveTo>
                  <a:pt x="6130" y="0"/>
                </a:moveTo>
                <a:lnTo>
                  <a:pt x="15332" y="0"/>
                </a:lnTo>
                <a:cubicBezTo>
                  <a:pt x="15883" y="0"/>
                  <a:pt x="16379" y="344"/>
                  <a:pt x="16654" y="875"/>
                </a:cubicBezTo>
                <a:lnTo>
                  <a:pt x="21255" y="9940"/>
                </a:lnTo>
                <a:cubicBezTo>
                  <a:pt x="21531" y="10472"/>
                  <a:pt x="21531" y="11128"/>
                  <a:pt x="21255" y="11660"/>
                </a:cubicBezTo>
                <a:lnTo>
                  <a:pt x="16654" y="20725"/>
                </a:lnTo>
                <a:cubicBezTo>
                  <a:pt x="16379" y="21256"/>
                  <a:pt x="15883" y="21600"/>
                  <a:pt x="15332" y="21600"/>
                </a:cubicBezTo>
                <a:lnTo>
                  <a:pt x="6130" y="21600"/>
                </a:lnTo>
                <a:cubicBezTo>
                  <a:pt x="5579" y="21600"/>
                  <a:pt x="5083" y="21256"/>
                  <a:pt x="4808" y="20725"/>
                </a:cubicBezTo>
                <a:lnTo>
                  <a:pt x="207" y="11660"/>
                </a:lnTo>
                <a:cubicBezTo>
                  <a:pt x="-69" y="11128"/>
                  <a:pt x="-69" y="10472"/>
                  <a:pt x="207" y="9940"/>
                </a:cubicBezTo>
                <a:lnTo>
                  <a:pt x="4808" y="875"/>
                </a:lnTo>
                <a:cubicBezTo>
                  <a:pt x="5083" y="344"/>
                  <a:pt x="5607" y="0"/>
                  <a:pt x="61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700" dirty="0"/>
          </a:p>
        </p:txBody>
      </p:sp>
      <p:sp>
        <p:nvSpPr>
          <p:cNvPr id="189" name="Content Placeholder 2"/>
          <p:cNvSpPr txBox="1">
            <a:spLocks/>
          </p:cNvSpPr>
          <p:nvPr/>
        </p:nvSpPr>
        <p:spPr>
          <a:xfrm>
            <a:off x="1457951" y="3192803"/>
            <a:ext cx="7035296" cy="370799"/>
          </a:xfrm>
          <a:prstGeom prst="rect">
            <a:avLst/>
          </a:prstGeom>
        </p:spPr>
        <p:txBody>
          <a:bodyPr>
            <a:noAutofit/>
          </a:bodyPr>
          <a:lstStyle>
            <a:lvl1pPr marL="342828" indent="-342828" algn="l" defTabSz="1371316" rtl="0" eaLnBrk="1" latinLnBrk="0" hangingPunct="1">
              <a:lnSpc>
                <a:spcPct val="90000"/>
              </a:lnSpc>
              <a:spcBef>
                <a:spcPts val="1500"/>
              </a:spcBef>
              <a:buFont typeface="Arial" panose="020B0604020202020204" pitchFamily="34" charset="0"/>
              <a:buChar char="•"/>
              <a:defRPr sz="4300" kern="1200">
                <a:solidFill>
                  <a:schemeClr val="tx1"/>
                </a:solidFill>
                <a:latin typeface="+mn-lt"/>
                <a:ea typeface="+mn-ea"/>
                <a:cs typeface="+mn-cs"/>
              </a:defRPr>
            </a:lvl1pPr>
            <a:lvl2pPr marL="1028486" indent="-342828" algn="l" defTabSz="1371316"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143" indent="-342828" algn="l" defTabSz="1371316"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800"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457"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116"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6773"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430"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089" indent="-342828" algn="l" defTabSz="137131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mn-MN" sz="2100" b="1" dirty="0">
                <a:solidFill>
                  <a:srgbClr val="303082"/>
                </a:solidFill>
                <a:latin typeface="Arial" panose="020B0604020202020204" pitchFamily="34" charset="0"/>
                <a:ea typeface="+mj-ea"/>
                <a:cs typeface="Arial" panose="020B0604020202020204" pitchFamily="34" charset="0"/>
              </a:rPr>
              <a:t>     НИЙСЛЭЛИЙН ӨМЧИТ ХУУЛИЙН ЭТГЭЭД                                                                        </a:t>
            </a:r>
            <a:endParaRPr lang="en-US" sz="2100" dirty="0">
              <a:solidFill>
                <a:srgbClr val="303082"/>
              </a:solidFill>
              <a:latin typeface="Arial" panose="020B0604020202020204" pitchFamily="34" charset="0"/>
              <a:cs typeface="Arial" panose="020B0604020202020204" pitchFamily="34" charset="0"/>
            </a:endParaRPr>
          </a:p>
        </p:txBody>
      </p:sp>
      <p:cxnSp>
        <p:nvCxnSpPr>
          <p:cNvPr id="190" name="Straight Connector 189">
            <a:extLst>
              <a:ext uri="{FF2B5EF4-FFF2-40B4-BE49-F238E27FC236}">
                <a16:creationId xmlns:a16="http://schemas.microsoft.com/office/drawing/2014/main" id="{DBA82996-7BFC-4B11-B955-21AB090AADB7}"/>
              </a:ext>
            </a:extLst>
          </p:cNvPr>
          <p:cNvCxnSpPr>
            <a:cxnSpLocks/>
          </p:cNvCxnSpPr>
          <p:nvPr/>
        </p:nvCxnSpPr>
        <p:spPr>
          <a:xfrm>
            <a:off x="1048236" y="5505299"/>
            <a:ext cx="7445010" cy="16194"/>
          </a:xfrm>
          <a:prstGeom prst="line">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1" name="Straight Connector 190">
            <a:extLst>
              <a:ext uri="{FF2B5EF4-FFF2-40B4-BE49-F238E27FC236}">
                <a16:creationId xmlns:a16="http://schemas.microsoft.com/office/drawing/2014/main" id="{DBA82996-7BFC-4B11-B955-21AB090AADB7}"/>
              </a:ext>
            </a:extLst>
          </p:cNvPr>
          <p:cNvCxnSpPr>
            <a:cxnSpLocks/>
          </p:cNvCxnSpPr>
          <p:nvPr/>
        </p:nvCxnSpPr>
        <p:spPr>
          <a:xfrm>
            <a:off x="1126206" y="7401847"/>
            <a:ext cx="7445010"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92" name="Straight Connector 191">
            <a:extLst>
              <a:ext uri="{FF2B5EF4-FFF2-40B4-BE49-F238E27FC236}">
                <a16:creationId xmlns:a16="http://schemas.microsoft.com/office/drawing/2014/main" id="{DBA82996-7BFC-4B11-B955-21AB090AADB7}"/>
              </a:ext>
            </a:extLst>
          </p:cNvPr>
          <p:cNvCxnSpPr>
            <a:cxnSpLocks/>
          </p:cNvCxnSpPr>
          <p:nvPr/>
        </p:nvCxnSpPr>
        <p:spPr>
          <a:xfrm>
            <a:off x="1217523" y="9268913"/>
            <a:ext cx="7445010" cy="0"/>
          </a:xfrm>
          <a:prstGeom prst="line">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7" name="Straight Connector 196">
            <a:extLst>
              <a:ext uri="{FF2B5EF4-FFF2-40B4-BE49-F238E27FC236}">
                <a16:creationId xmlns:a16="http://schemas.microsoft.com/office/drawing/2014/main" id="{0A5DCFA7-BF2B-461F-B70B-00100593802A}"/>
              </a:ext>
            </a:extLst>
          </p:cNvPr>
          <p:cNvCxnSpPr>
            <a:cxnSpLocks/>
          </p:cNvCxnSpPr>
          <p:nvPr/>
        </p:nvCxnSpPr>
        <p:spPr>
          <a:xfrm>
            <a:off x="4703435" y="5505300"/>
            <a:ext cx="0" cy="3789065"/>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98" name="Rectangle 197"/>
          <p:cNvSpPr/>
          <p:nvPr/>
        </p:nvSpPr>
        <p:spPr>
          <a:xfrm>
            <a:off x="1084458" y="5871303"/>
            <a:ext cx="2383962" cy="1384995"/>
          </a:xfrm>
          <a:prstGeom prst="rect">
            <a:avLst/>
          </a:prstGeom>
        </p:spPr>
        <p:txBody>
          <a:bodyPr wrap="square">
            <a:spAutoFit/>
          </a:bodyPr>
          <a:lstStyle/>
          <a:p>
            <a:pPr marL="14288"/>
            <a:r>
              <a:rPr lang="mn-MN" sz="2100" b="1" spc="-39" dirty="0">
                <a:solidFill>
                  <a:srgbClr val="303082"/>
                </a:solidFill>
                <a:latin typeface="Arial" panose="020B0604020202020204" pitchFamily="34" charset="0"/>
                <a:ea typeface="Cambria" panose="02040503050406030204" pitchFamily="18" charset="0"/>
                <a:cs typeface="Arial" panose="020B0604020202020204" pitchFamily="34" charset="0"/>
              </a:rPr>
              <a:t>АЖ АХУЙН ТООЦООТОЙ ҮЙЛДВЭРИЙН ГАЗАР</a:t>
            </a:r>
          </a:p>
        </p:txBody>
      </p:sp>
      <p:sp>
        <p:nvSpPr>
          <p:cNvPr id="199" name="Rectangle 198"/>
          <p:cNvSpPr/>
          <p:nvPr/>
        </p:nvSpPr>
        <p:spPr>
          <a:xfrm>
            <a:off x="3508946" y="5910504"/>
            <a:ext cx="728020" cy="923330"/>
          </a:xfrm>
          <a:prstGeom prst="rect">
            <a:avLst/>
          </a:prstGeom>
        </p:spPr>
        <p:txBody>
          <a:bodyPr wrap="none">
            <a:spAutoFit/>
          </a:bodyPr>
          <a:lstStyle/>
          <a:p>
            <a:pPr marL="14288"/>
            <a:r>
              <a:rPr lang="mn-MN" sz="5400" b="1" spc="-39" dirty="0">
                <a:solidFill>
                  <a:srgbClr val="FFBD2F"/>
                </a:solidFill>
                <a:latin typeface="Bahnschrift SemiBold SemiConden" panose="020B0502040204020203" pitchFamily="34" charset="0"/>
                <a:ea typeface="Cambria" panose="02040503050406030204" pitchFamily="18" charset="0"/>
                <a:cs typeface="Times New Roman" panose="02020603050405020304" pitchFamily="18" charset="0"/>
              </a:rPr>
              <a:t>15</a:t>
            </a:r>
          </a:p>
        </p:txBody>
      </p:sp>
      <p:sp>
        <p:nvSpPr>
          <p:cNvPr id="201" name="Rectangle 200"/>
          <p:cNvSpPr/>
          <p:nvPr/>
        </p:nvSpPr>
        <p:spPr>
          <a:xfrm>
            <a:off x="4837620" y="5959464"/>
            <a:ext cx="2383962" cy="1061829"/>
          </a:xfrm>
          <a:prstGeom prst="rect">
            <a:avLst/>
          </a:prstGeom>
        </p:spPr>
        <p:txBody>
          <a:bodyPr wrap="square">
            <a:spAutoFit/>
          </a:bodyPr>
          <a:lstStyle/>
          <a:p>
            <a:pPr marL="14288"/>
            <a:r>
              <a:rPr lang="mn-MN" sz="2100" b="1" spc="-39" dirty="0">
                <a:solidFill>
                  <a:srgbClr val="303082"/>
                </a:solidFill>
                <a:latin typeface="Arial" panose="020B0604020202020204" pitchFamily="34" charset="0"/>
                <a:ea typeface="Cambria" panose="02040503050406030204" pitchFamily="18" charset="0"/>
                <a:cs typeface="Arial" panose="020B0604020202020204" pitchFamily="34" charset="0"/>
              </a:rPr>
              <a:t>ТӨСӨВТ ҮЙЛДВЭРИЙН ГАЗАР</a:t>
            </a:r>
          </a:p>
        </p:txBody>
      </p:sp>
      <p:sp>
        <p:nvSpPr>
          <p:cNvPr id="202" name="Rectangle 201"/>
          <p:cNvSpPr/>
          <p:nvPr/>
        </p:nvSpPr>
        <p:spPr>
          <a:xfrm>
            <a:off x="7619246" y="5896022"/>
            <a:ext cx="744050" cy="923330"/>
          </a:xfrm>
          <a:prstGeom prst="rect">
            <a:avLst/>
          </a:prstGeom>
        </p:spPr>
        <p:txBody>
          <a:bodyPr wrap="none">
            <a:spAutoFit/>
          </a:bodyPr>
          <a:lstStyle/>
          <a:p>
            <a:pPr marL="14288"/>
            <a:r>
              <a:rPr lang="mn-MN" sz="5400" b="1" spc="-39" dirty="0">
                <a:solidFill>
                  <a:srgbClr val="FFBD2F"/>
                </a:solidFill>
                <a:latin typeface="Bahnschrift SemiBold SemiConden" panose="020B0502040204020203" pitchFamily="34" charset="0"/>
                <a:ea typeface="Cambria" panose="02040503050406030204" pitchFamily="18" charset="0"/>
                <a:cs typeface="Times New Roman" panose="02020603050405020304" pitchFamily="18" charset="0"/>
              </a:rPr>
              <a:t>14</a:t>
            </a:r>
          </a:p>
        </p:txBody>
      </p:sp>
      <p:sp>
        <p:nvSpPr>
          <p:cNvPr id="207" name="Rectangle 206"/>
          <p:cNvSpPr/>
          <p:nvPr/>
        </p:nvSpPr>
        <p:spPr>
          <a:xfrm>
            <a:off x="1175775" y="7867240"/>
            <a:ext cx="2383962" cy="1061829"/>
          </a:xfrm>
          <a:prstGeom prst="rect">
            <a:avLst/>
          </a:prstGeom>
        </p:spPr>
        <p:txBody>
          <a:bodyPr wrap="square">
            <a:spAutoFit/>
          </a:bodyPr>
          <a:lstStyle/>
          <a:p>
            <a:pPr marL="14288"/>
            <a:r>
              <a:rPr lang="mn-MN" sz="2100" b="1" spc="-39" dirty="0">
                <a:solidFill>
                  <a:srgbClr val="303082"/>
                </a:solidFill>
                <a:latin typeface="Arial" panose="020B0604020202020204" pitchFamily="34" charset="0"/>
                <a:ea typeface="Cambria" panose="02040503050406030204" pitchFamily="18" charset="0"/>
                <a:cs typeface="Arial" panose="020B0604020202020204" pitchFamily="34" charset="0"/>
              </a:rPr>
              <a:t>НИЙСЛЭЛИЙН ӨМЧИТ КОМПАНИ</a:t>
            </a:r>
          </a:p>
        </p:txBody>
      </p:sp>
      <p:sp>
        <p:nvSpPr>
          <p:cNvPr id="208" name="Rectangle 207">
            <a:extLst>
              <a:ext uri="{FF2B5EF4-FFF2-40B4-BE49-F238E27FC236}">
                <a16:creationId xmlns:a16="http://schemas.microsoft.com/office/drawing/2014/main" id="{6E02757C-148D-4804-9133-60B01E17980A}"/>
              </a:ext>
            </a:extLst>
          </p:cNvPr>
          <p:cNvSpPr/>
          <p:nvPr/>
        </p:nvSpPr>
        <p:spPr>
          <a:xfrm>
            <a:off x="3590761" y="7612047"/>
            <a:ext cx="524631" cy="923330"/>
          </a:xfrm>
          <a:prstGeom prst="rect">
            <a:avLst/>
          </a:prstGeom>
        </p:spPr>
        <p:txBody>
          <a:bodyPr wrap="none">
            <a:spAutoFit/>
          </a:bodyPr>
          <a:lstStyle/>
          <a:p>
            <a:pPr marL="14288"/>
            <a:r>
              <a:rPr lang="mn-MN" sz="5400" b="1" spc="-39" dirty="0">
                <a:solidFill>
                  <a:srgbClr val="FFBD2F"/>
                </a:solidFill>
                <a:latin typeface="Bahnschrift SemiBold SemiConden" panose="020B0502040204020203" pitchFamily="34" charset="0"/>
                <a:ea typeface="Cambria" panose="02040503050406030204" pitchFamily="18" charset="0"/>
                <a:cs typeface="Times New Roman" panose="02020603050405020304" pitchFamily="18" charset="0"/>
              </a:rPr>
              <a:t>5</a:t>
            </a:r>
          </a:p>
        </p:txBody>
      </p:sp>
      <p:sp>
        <p:nvSpPr>
          <p:cNvPr id="209" name="Rectangle 208"/>
          <p:cNvSpPr/>
          <p:nvPr/>
        </p:nvSpPr>
        <p:spPr>
          <a:xfrm>
            <a:off x="4806963" y="7716006"/>
            <a:ext cx="2383962" cy="1384995"/>
          </a:xfrm>
          <a:prstGeom prst="rect">
            <a:avLst/>
          </a:prstGeom>
        </p:spPr>
        <p:txBody>
          <a:bodyPr wrap="square">
            <a:spAutoFit/>
          </a:bodyPr>
          <a:lstStyle/>
          <a:p>
            <a:pPr marL="14288"/>
            <a:r>
              <a:rPr lang="mn-MN" sz="2100" b="1" spc="-39" dirty="0">
                <a:solidFill>
                  <a:srgbClr val="303082"/>
                </a:solidFill>
                <a:latin typeface="Arial" panose="020B0604020202020204" pitchFamily="34" charset="0"/>
                <a:ea typeface="Cambria" panose="02040503050406030204" pitchFamily="18" charset="0"/>
                <a:cs typeface="Arial" panose="020B0604020202020204" pitchFamily="34" charset="0"/>
              </a:rPr>
              <a:t>НИЙСЛЭЛИЙН ӨМЧИЙН ОРОЛЦООТОЙ КОМПАНИ</a:t>
            </a:r>
          </a:p>
        </p:txBody>
      </p:sp>
      <p:sp>
        <p:nvSpPr>
          <p:cNvPr id="210" name="Rectangle 209">
            <a:extLst>
              <a:ext uri="{FF2B5EF4-FFF2-40B4-BE49-F238E27FC236}">
                <a16:creationId xmlns:a16="http://schemas.microsoft.com/office/drawing/2014/main" id="{6E02757C-148D-4804-9133-60B01E17980A}"/>
              </a:ext>
            </a:extLst>
          </p:cNvPr>
          <p:cNvSpPr/>
          <p:nvPr/>
        </p:nvSpPr>
        <p:spPr>
          <a:xfrm>
            <a:off x="7667482" y="7740612"/>
            <a:ext cx="540661" cy="923330"/>
          </a:xfrm>
          <a:prstGeom prst="rect">
            <a:avLst/>
          </a:prstGeom>
        </p:spPr>
        <p:txBody>
          <a:bodyPr wrap="none">
            <a:spAutoFit/>
          </a:bodyPr>
          <a:lstStyle/>
          <a:p>
            <a:pPr marL="14288"/>
            <a:r>
              <a:rPr lang="en-US" sz="5400" b="1" spc="-39" dirty="0">
                <a:ln/>
                <a:solidFill>
                  <a:srgbClr val="FFBD2F"/>
                </a:solidFill>
                <a:latin typeface="Bahnschrift SemiBold SemiConden" panose="020B0502040204020203" pitchFamily="34" charset="0"/>
                <a:ea typeface="Cambria" panose="02040503050406030204" pitchFamily="18" charset="0"/>
                <a:cs typeface="Times New Roman" panose="02020603050405020304" pitchFamily="18" charset="0"/>
              </a:rPr>
              <a:t>4</a:t>
            </a:r>
            <a:endParaRPr lang="mn-MN" sz="6600" b="1" spc="-39" dirty="0">
              <a:solidFill>
                <a:srgbClr val="FFBD2F"/>
              </a:solidFill>
              <a:latin typeface="Bahnschrift SemiBold SemiConden" panose="020B0502040204020203" pitchFamily="34" charset="0"/>
              <a:ea typeface="Cambria" panose="02040503050406030204" pitchFamily="18" charset="0"/>
              <a:cs typeface="Times New Roman" panose="02020603050405020304" pitchFamily="18" charset="0"/>
            </a:endParaRPr>
          </a:p>
        </p:txBody>
      </p:sp>
      <p:sp>
        <p:nvSpPr>
          <p:cNvPr id="211" name="Rectangle: Rounded Corners 83">
            <a:extLst>
              <a:ext uri="{FF2B5EF4-FFF2-40B4-BE49-F238E27FC236}">
                <a16:creationId xmlns:a16="http://schemas.microsoft.com/office/drawing/2014/main" id="{1C6B5C95-2611-49F5-B39D-7E9967C13A4E}"/>
              </a:ext>
            </a:extLst>
          </p:cNvPr>
          <p:cNvSpPr/>
          <p:nvPr/>
        </p:nvSpPr>
        <p:spPr>
          <a:xfrm>
            <a:off x="1285875" y="1633455"/>
            <a:ext cx="16373475" cy="1106973"/>
          </a:xfrm>
          <a:prstGeom prst="roundRect">
            <a:avLst/>
          </a:prstGeom>
          <a:noFill/>
          <a:ln w="22225" cap="flat" cmpd="sng" algn="ctr">
            <a:solidFill>
              <a:srgbClr val="FFBD2F"/>
            </a:solidFill>
            <a:prstDash val="solid"/>
          </a:ln>
          <a:effectLst/>
        </p:spPr>
        <p:txBody>
          <a:bodyPr rtlCol="0" anchor="ctr"/>
          <a:lstStyle/>
          <a:p>
            <a:pPr algn="just" defTabSz="1371600">
              <a:defRPr/>
            </a:pPr>
            <a:r>
              <a:rPr lang="mn-MN" sz="1650" kern="0" dirty="0">
                <a:solidFill>
                  <a:srgbClr val="4472C4">
                    <a:lumMod val="50000"/>
                  </a:srgbClr>
                </a:solidFill>
                <a:latin typeface="Arial" panose="020B0604020202020204" pitchFamily="34" charset="0"/>
                <a:cs typeface="Arial" panose="020B0604020202020204" pitchFamily="34" charset="0"/>
              </a:rPr>
              <a:t>	</a:t>
            </a:r>
            <a:endParaRPr lang="en-US" sz="1650" kern="0" dirty="0">
              <a:solidFill>
                <a:srgbClr val="4472C4">
                  <a:lumMod val="50000"/>
                </a:srgbClr>
              </a:solidFill>
              <a:latin typeface="Arial" panose="020B0604020202020204" pitchFamily="34" charset="0"/>
              <a:cs typeface="Arial" panose="020B0604020202020204" pitchFamily="34" charset="0"/>
            </a:endParaRPr>
          </a:p>
        </p:txBody>
      </p:sp>
      <p:sp>
        <p:nvSpPr>
          <p:cNvPr id="213" name="Content Placeholder 2"/>
          <p:cNvSpPr txBox="1">
            <a:spLocks/>
          </p:cNvSpPr>
          <p:nvPr/>
        </p:nvSpPr>
        <p:spPr>
          <a:xfrm>
            <a:off x="2762594" y="1873146"/>
            <a:ext cx="14535264" cy="683940"/>
          </a:xfrm>
          <a:prstGeom prst="rect">
            <a:avLst/>
          </a:prstGeom>
        </p:spPr>
        <p:txBody>
          <a:bodyPr vert="horz" lIns="137160" tIns="68580" rIns="137160" bIns="6858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mn-MN" sz="2100" b="1" dirty="0">
                <a:solidFill>
                  <a:srgbClr val="303082"/>
                </a:solidFill>
                <a:latin typeface="Arial" panose="020B0604020202020204" pitchFamily="34" charset="0"/>
                <a:ea typeface="+mj-ea"/>
                <a:cs typeface="Arial" panose="020B0604020202020204" pitchFamily="34" charset="0"/>
              </a:rPr>
              <a:t>Нийслэлийн хэмжээнд нийслэлийн өмчит нийт 38 хуулийн этгээдэд нийслэлийн өмчийн төлөөллийг хэрэгжүүлэн ажиллаж байна. </a:t>
            </a:r>
            <a:endParaRPr lang="en-US" sz="1800" dirty="0">
              <a:solidFill>
                <a:srgbClr val="303082"/>
              </a:solidFill>
            </a:endParaRPr>
          </a:p>
        </p:txBody>
      </p:sp>
      <p:grpSp>
        <p:nvGrpSpPr>
          <p:cNvPr id="218" name="Group 217">
            <a:extLst>
              <a:ext uri="{FF2B5EF4-FFF2-40B4-BE49-F238E27FC236}">
                <a16:creationId xmlns:a16="http://schemas.microsoft.com/office/drawing/2014/main" id="{7EB34ACD-3751-439F-98C4-E8B3F9B6E0A5}"/>
              </a:ext>
            </a:extLst>
          </p:cNvPr>
          <p:cNvGrpSpPr/>
          <p:nvPr/>
        </p:nvGrpSpPr>
        <p:grpSpPr>
          <a:xfrm>
            <a:off x="3559737" y="3678686"/>
            <a:ext cx="2255913" cy="1508838"/>
            <a:chOff x="3156819" y="1598360"/>
            <a:chExt cx="1859154" cy="1243471"/>
          </a:xfrm>
          <a:solidFill>
            <a:srgbClr val="FFBD2F"/>
          </a:solidFill>
        </p:grpSpPr>
        <p:sp>
          <p:nvSpPr>
            <p:cNvPr id="219" name="Isosceles Triangle 218">
              <a:extLst>
                <a:ext uri="{FF2B5EF4-FFF2-40B4-BE49-F238E27FC236}">
                  <a16:creationId xmlns:a16="http://schemas.microsoft.com/office/drawing/2014/main" id="{8E2098F1-ABF4-489D-B3B6-5DCB975BFE6B}"/>
                </a:ext>
              </a:extLst>
            </p:cNvPr>
            <p:cNvSpPr/>
            <p:nvPr/>
          </p:nvSpPr>
          <p:spPr>
            <a:xfrm rot="10800000">
              <a:off x="3729973" y="2778322"/>
              <a:ext cx="712847" cy="63509"/>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Bahnschrift SemiBold SemiConden" panose="020B0502040204020203" pitchFamily="34" charset="0"/>
              </a:endParaRPr>
            </a:p>
          </p:txBody>
        </p:sp>
        <p:grpSp>
          <p:nvGrpSpPr>
            <p:cNvPr id="220" name="Group 219">
              <a:extLst>
                <a:ext uri="{FF2B5EF4-FFF2-40B4-BE49-F238E27FC236}">
                  <a16:creationId xmlns:a16="http://schemas.microsoft.com/office/drawing/2014/main" id="{5BEA5B80-8B55-4367-9702-5A197AC94B65}"/>
                </a:ext>
              </a:extLst>
            </p:cNvPr>
            <p:cNvGrpSpPr/>
            <p:nvPr/>
          </p:nvGrpSpPr>
          <p:grpSpPr>
            <a:xfrm>
              <a:off x="3156819" y="1598360"/>
              <a:ext cx="1859154" cy="1055758"/>
              <a:chOff x="9552084" y="2138363"/>
              <a:chExt cx="1508778" cy="856790"/>
            </a:xfrm>
            <a:grpFill/>
          </p:grpSpPr>
          <p:sp>
            <p:nvSpPr>
              <p:cNvPr id="227" name="Oval 226">
                <a:extLst>
                  <a:ext uri="{FF2B5EF4-FFF2-40B4-BE49-F238E27FC236}">
                    <a16:creationId xmlns:a16="http://schemas.microsoft.com/office/drawing/2014/main" id="{F7CDC031-C6C2-42EF-AFFF-681F6BD0829A}"/>
                  </a:ext>
                </a:extLst>
              </p:cNvPr>
              <p:cNvSpPr/>
              <p:nvPr/>
            </p:nvSpPr>
            <p:spPr>
              <a:xfrm>
                <a:off x="9552084" y="2138363"/>
                <a:ext cx="1500404" cy="85679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8" name="Rectangle: Rounded Corners 67">
                <a:extLst>
                  <a:ext uri="{FF2B5EF4-FFF2-40B4-BE49-F238E27FC236}">
                    <a16:creationId xmlns:a16="http://schemas.microsoft.com/office/drawing/2014/main" id="{FA45FC93-DD57-4219-8080-B759556527E3}"/>
                  </a:ext>
                </a:extLst>
              </p:cNvPr>
              <p:cNvSpPr/>
              <p:nvPr/>
            </p:nvSpPr>
            <p:spPr>
              <a:xfrm>
                <a:off x="9610486" y="2389694"/>
                <a:ext cx="1450376" cy="338288"/>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0" b="1" dirty="0">
                    <a:ln/>
                    <a:solidFill>
                      <a:schemeClr val="bg1"/>
                    </a:solidFill>
                    <a:latin typeface="Bahnschrift SemiBold SemiConden" panose="020B0502040204020203" pitchFamily="34" charset="0"/>
                    <a:ea typeface="Cambria" panose="02040503050406030204" pitchFamily="18" charset="0"/>
                  </a:rPr>
                  <a:t>38</a:t>
                </a:r>
              </a:p>
            </p:txBody>
          </p:sp>
        </p:grpSp>
      </p:grpSp>
      <p:sp>
        <p:nvSpPr>
          <p:cNvPr id="233" name="Freeform: Shape 31">
            <a:extLst>
              <a:ext uri="{FF2B5EF4-FFF2-40B4-BE49-F238E27FC236}">
                <a16:creationId xmlns:a16="http://schemas.microsoft.com/office/drawing/2014/main" id="{CBC5A4D9-9473-4638-9C94-F9A84435B777}"/>
              </a:ext>
            </a:extLst>
          </p:cNvPr>
          <p:cNvSpPr/>
          <p:nvPr/>
        </p:nvSpPr>
        <p:spPr>
          <a:xfrm>
            <a:off x="12490639" y="5119294"/>
            <a:ext cx="2530475" cy="2263199"/>
          </a:xfrm>
          <a:custGeom>
            <a:avLst/>
            <a:gdLst>
              <a:gd name="connsiteX0" fmla="*/ 522351 w 1543389"/>
              <a:gd name="connsiteY0" fmla="*/ 1 h 1385784"/>
              <a:gd name="connsiteX1" fmla="*/ 1042120 w 1543389"/>
              <a:gd name="connsiteY1" fmla="*/ 779 h 1385784"/>
              <a:gd name="connsiteX2" fmla="*/ 1251533 w 1543389"/>
              <a:gd name="connsiteY2" fmla="*/ 121277 h 1385784"/>
              <a:gd name="connsiteX3" fmla="*/ 1511233 w 1543389"/>
              <a:gd name="connsiteY3" fmla="*/ 571090 h 1385784"/>
              <a:gd name="connsiteX4" fmla="*/ 1510881 w 1543389"/>
              <a:gd name="connsiteY4" fmla="*/ 812696 h 1385784"/>
              <a:gd name="connsiteX5" fmla="*/ 1251669 w 1543389"/>
              <a:gd name="connsiteY5" fmla="*/ 1263218 h 1385784"/>
              <a:gd name="connsiteX6" fmla="*/ 1042669 w 1543389"/>
              <a:gd name="connsiteY6" fmla="*/ 1385784 h 1385784"/>
              <a:gd name="connsiteX7" fmla="*/ 522958 w 1543389"/>
              <a:gd name="connsiteY7" fmla="*/ 1384973 h 1385784"/>
              <a:gd name="connsiteX8" fmla="*/ 313544 w 1543389"/>
              <a:gd name="connsiteY8" fmla="*/ 1264475 h 1385784"/>
              <a:gd name="connsiteX9" fmla="*/ 53845 w 1543389"/>
              <a:gd name="connsiteY9" fmla="*/ 814662 h 1385784"/>
              <a:gd name="connsiteX10" fmla="*/ 9276 w 1543389"/>
              <a:gd name="connsiteY10" fmla="*/ 840394 h 1385784"/>
              <a:gd name="connsiteX11" fmla="*/ 21 w 1543389"/>
              <a:gd name="connsiteY11" fmla="*/ 834258 h 1385784"/>
              <a:gd name="connsiteX12" fmla="*/ 13314 w 1543389"/>
              <a:gd name="connsiteY12" fmla="*/ 721201 h 1385784"/>
              <a:gd name="connsiteX13" fmla="*/ 30563 w 1543389"/>
              <a:gd name="connsiteY13" fmla="*/ 711243 h 1385784"/>
              <a:gd name="connsiteX14" fmla="*/ 135061 w 1543389"/>
              <a:gd name="connsiteY14" fmla="*/ 756293 h 1385784"/>
              <a:gd name="connsiteX15" fmla="*/ 135748 w 1543389"/>
              <a:gd name="connsiteY15" fmla="*/ 767375 h 1385784"/>
              <a:gd name="connsiteX16" fmla="*/ 89732 w 1543389"/>
              <a:gd name="connsiteY16" fmla="*/ 793943 h 1385784"/>
              <a:gd name="connsiteX17" fmla="*/ 349431 w 1543389"/>
              <a:gd name="connsiteY17" fmla="*/ 1243755 h 1385784"/>
              <a:gd name="connsiteX18" fmla="*/ 522791 w 1543389"/>
              <a:gd name="connsiteY18" fmla="*/ 1344849 h 1385784"/>
              <a:gd name="connsiteX19" fmla="*/ 1042502 w 1543389"/>
              <a:gd name="connsiteY19" fmla="*/ 1345660 h 1385784"/>
              <a:gd name="connsiteX20" fmla="*/ 1216438 w 1543389"/>
              <a:gd name="connsiteY20" fmla="*/ 1245238 h 1385784"/>
              <a:gd name="connsiteX21" fmla="*/ 1475591 w 1543389"/>
              <a:gd name="connsiteY21" fmla="*/ 794750 h 1385784"/>
              <a:gd name="connsiteX22" fmla="*/ 1474663 w 1543389"/>
              <a:gd name="connsiteY22" fmla="*/ 594103 h 1385784"/>
              <a:gd name="connsiteX23" fmla="*/ 1214964 w 1543389"/>
              <a:gd name="connsiteY23" fmla="*/ 144290 h 1385784"/>
              <a:gd name="connsiteX24" fmla="*/ 1041662 w 1543389"/>
              <a:gd name="connsiteY24" fmla="*/ 43163 h 1385784"/>
              <a:gd name="connsiteX25" fmla="*/ 521987 w 1543389"/>
              <a:gd name="connsiteY25" fmla="*/ 42414 h 1385784"/>
              <a:gd name="connsiteX26" fmla="*/ 348051 w 1543389"/>
              <a:gd name="connsiteY26" fmla="*/ 142836 h 1385784"/>
              <a:gd name="connsiteX27" fmla="*/ 58418 w 1543389"/>
              <a:gd name="connsiteY27" fmla="*/ 643461 h 1385784"/>
              <a:gd name="connsiteX28" fmla="*/ 29843 w 1543389"/>
              <a:gd name="connsiteY28" fmla="*/ 650378 h 1385784"/>
              <a:gd name="connsiteX29" fmla="*/ 22953 w 1543389"/>
              <a:gd name="connsiteY29" fmla="*/ 621734 h 1385784"/>
              <a:gd name="connsiteX30" fmla="*/ 312528 w 1543389"/>
              <a:gd name="connsiteY30" fmla="*/ 121143 h 1385784"/>
              <a:gd name="connsiteX31" fmla="*/ 522351 w 1543389"/>
              <a:gd name="connsiteY31" fmla="*/ 1 h 13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389" h="1385784">
                <a:moveTo>
                  <a:pt x="522351" y="1"/>
                </a:moveTo>
                <a:lnTo>
                  <a:pt x="1042120" y="779"/>
                </a:lnTo>
                <a:cubicBezTo>
                  <a:pt x="1128339" y="801"/>
                  <a:pt x="1208405" y="46577"/>
                  <a:pt x="1251533" y="121277"/>
                </a:cubicBezTo>
                <a:lnTo>
                  <a:pt x="1511233" y="571090"/>
                </a:lnTo>
                <a:cubicBezTo>
                  <a:pt x="1554361" y="645790"/>
                  <a:pt x="1553971" y="738018"/>
                  <a:pt x="1510881" y="812696"/>
                </a:cubicBezTo>
                <a:lnTo>
                  <a:pt x="1251669" y="1263218"/>
                </a:lnTo>
                <a:cubicBezTo>
                  <a:pt x="1208579" y="1337896"/>
                  <a:pt x="1128123" y="1384348"/>
                  <a:pt x="1042669" y="1385784"/>
                </a:cubicBezTo>
                <a:lnTo>
                  <a:pt x="522958" y="1384973"/>
                </a:lnTo>
                <a:cubicBezTo>
                  <a:pt x="436739" y="1384951"/>
                  <a:pt x="356708" y="1339237"/>
                  <a:pt x="313544" y="1264475"/>
                </a:cubicBezTo>
                <a:lnTo>
                  <a:pt x="53845" y="814662"/>
                </a:lnTo>
                <a:lnTo>
                  <a:pt x="9276" y="840394"/>
                </a:lnTo>
                <a:cubicBezTo>
                  <a:pt x="4992" y="842867"/>
                  <a:pt x="-369" y="840264"/>
                  <a:pt x="21" y="834258"/>
                </a:cubicBezTo>
                <a:lnTo>
                  <a:pt x="13314" y="721201"/>
                </a:lnTo>
                <a:cubicBezTo>
                  <a:pt x="14271" y="712968"/>
                  <a:pt x="22896" y="707989"/>
                  <a:pt x="30563" y="711243"/>
                </a:cubicBezTo>
                <a:lnTo>
                  <a:pt x="135061" y="756293"/>
                </a:lnTo>
                <a:cubicBezTo>
                  <a:pt x="139600" y="757471"/>
                  <a:pt x="140032" y="764902"/>
                  <a:pt x="135748" y="767375"/>
                </a:cubicBezTo>
                <a:lnTo>
                  <a:pt x="89732" y="793943"/>
                </a:lnTo>
                <a:lnTo>
                  <a:pt x="349431" y="1243755"/>
                </a:lnTo>
                <a:cubicBezTo>
                  <a:pt x="385121" y="1305572"/>
                  <a:pt x="451416" y="1343938"/>
                  <a:pt x="522791" y="1344849"/>
                </a:cubicBezTo>
                <a:lnTo>
                  <a:pt x="1042502" y="1345660"/>
                </a:lnTo>
                <a:cubicBezTo>
                  <a:pt x="1113934" y="1346538"/>
                  <a:pt x="1181483" y="1307539"/>
                  <a:pt x="1216438" y="1245238"/>
                </a:cubicBezTo>
                <a:lnTo>
                  <a:pt x="1475591" y="794750"/>
                </a:lnTo>
                <a:cubicBezTo>
                  <a:pt x="1510489" y="732482"/>
                  <a:pt x="1510353" y="655919"/>
                  <a:pt x="1474663" y="594103"/>
                </a:cubicBezTo>
                <a:lnTo>
                  <a:pt x="1214964" y="144290"/>
                </a:lnTo>
                <a:cubicBezTo>
                  <a:pt x="1179310" y="82535"/>
                  <a:pt x="1113072" y="44136"/>
                  <a:pt x="1041662" y="43163"/>
                </a:cubicBezTo>
                <a:lnTo>
                  <a:pt x="521987" y="42414"/>
                </a:lnTo>
                <a:cubicBezTo>
                  <a:pt x="450519" y="41473"/>
                  <a:pt x="382970" y="80473"/>
                  <a:pt x="348051" y="142836"/>
                </a:cubicBezTo>
                <a:lnTo>
                  <a:pt x="58418" y="643461"/>
                </a:lnTo>
                <a:cubicBezTo>
                  <a:pt x="52319" y="652681"/>
                  <a:pt x="39155" y="656482"/>
                  <a:pt x="29843" y="650378"/>
                </a:cubicBezTo>
                <a:cubicBezTo>
                  <a:pt x="20554" y="644180"/>
                  <a:pt x="16832" y="631050"/>
                  <a:pt x="22953" y="621734"/>
                </a:cubicBezTo>
                <a:lnTo>
                  <a:pt x="312528" y="121143"/>
                </a:lnTo>
                <a:cubicBezTo>
                  <a:pt x="355676" y="46431"/>
                  <a:pt x="436132" y="-21"/>
                  <a:pt x="522351" y="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dirty="0"/>
          </a:p>
        </p:txBody>
      </p:sp>
      <p:sp>
        <p:nvSpPr>
          <p:cNvPr id="235" name="Figure">
            <a:extLst>
              <a:ext uri="{FF2B5EF4-FFF2-40B4-BE49-F238E27FC236}">
                <a16:creationId xmlns:a16="http://schemas.microsoft.com/office/drawing/2014/main" id="{94D73437-9D87-4186-B291-0098AAC711F5}"/>
              </a:ext>
            </a:extLst>
          </p:cNvPr>
          <p:cNvSpPr/>
          <p:nvPr/>
        </p:nvSpPr>
        <p:spPr>
          <a:xfrm>
            <a:off x="10184204" y="6929973"/>
            <a:ext cx="2306435" cy="1874535"/>
          </a:xfrm>
          <a:custGeom>
            <a:avLst/>
            <a:gdLst/>
            <a:ahLst/>
            <a:cxnLst>
              <a:cxn ang="0">
                <a:pos x="wd2" y="hd2"/>
              </a:cxn>
              <a:cxn ang="5400000">
                <a:pos x="wd2" y="hd2"/>
              </a:cxn>
              <a:cxn ang="10800000">
                <a:pos x="wd2" y="hd2"/>
              </a:cxn>
              <a:cxn ang="16200000">
                <a:pos x="wd2" y="hd2"/>
              </a:cxn>
            </a:cxnLst>
            <a:rect l="0" t="0" r="r" b="b"/>
            <a:pathLst>
              <a:path w="21462" h="21600" extrusionOk="0">
                <a:moveTo>
                  <a:pt x="6130" y="0"/>
                </a:moveTo>
                <a:lnTo>
                  <a:pt x="15332" y="0"/>
                </a:lnTo>
                <a:cubicBezTo>
                  <a:pt x="15883" y="0"/>
                  <a:pt x="16379" y="344"/>
                  <a:pt x="16654" y="875"/>
                </a:cubicBezTo>
                <a:lnTo>
                  <a:pt x="21255" y="9940"/>
                </a:lnTo>
                <a:cubicBezTo>
                  <a:pt x="21531" y="10472"/>
                  <a:pt x="21531" y="11128"/>
                  <a:pt x="21255" y="11660"/>
                </a:cubicBezTo>
                <a:lnTo>
                  <a:pt x="16654" y="20725"/>
                </a:lnTo>
                <a:cubicBezTo>
                  <a:pt x="16379" y="21256"/>
                  <a:pt x="15883" y="21600"/>
                  <a:pt x="15332" y="21600"/>
                </a:cubicBezTo>
                <a:lnTo>
                  <a:pt x="6130" y="21600"/>
                </a:lnTo>
                <a:cubicBezTo>
                  <a:pt x="5579" y="21600"/>
                  <a:pt x="5083" y="21256"/>
                  <a:pt x="4808" y="20725"/>
                </a:cubicBezTo>
                <a:lnTo>
                  <a:pt x="207" y="11660"/>
                </a:lnTo>
                <a:cubicBezTo>
                  <a:pt x="-69" y="11128"/>
                  <a:pt x="-69" y="10472"/>
                  <a:pt x="207" y="9940"/>
                </a:cubicBezTo>
                <a:lnTo>
                  <a:pt x="4808" y="875"/>
                </a:lnTo>
                <a:cubicBezTo>
                  <a:pt x="5083" y="344"/>
                  <a:pt x="5607" y="0"/>
                  <a:pt x="61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700" dirty="0"/>
          </a:p>
        </p:txBody>
      </p:sp>
      <p:sp>
        <p:nvSpPr>
          <p:cNvPr id="236" name="Freeform: Shape 33">
            <a:extLst>
              <a:ext uri="{FF2B5EF4-FFF2-40B4-BE49-F238E27FC236}">
                <a16:creationId xmlns:a16="http://schemas.microsoft.com/office/drawing/2014/main" id="{3E859BBC-120E-4C75-91B0-15CF4D1517E0}"/>
              </a:ext>
            </a:extLst>
          </p:cNvPr>
          <p:cNvSpPr/>
          <p:nvPr/>
        </p:nvSpPr>
        <p:spPr>
          <a:xfrm>
            <a:off x="9746765" y="3606221"/>
            <a:ext cx="2755542" cy="2263199"/>
          </a:xfrm>
          <a:custGeom>
            <a:avLst/>
            <a:gdLst>
              <a:gd name="connsiteX0" fmla="*/ 1021039 w 1544353"/>
              <a:gd name="connsiteY0" fmla="*/ 1 h 1384361"/>
              <a:gd name="connsiteX1" fmla="*/ 1231685 w 1544353"/>
              <a:gd name="connsiteY1" fmla="*/ 119718 h 1384361"/>
              <a:gd name="connsiteX2" fmla="*/ 1521260 w 1544353"/>
              <a:gd name="connsiteY2" fmla="*/ 620310 h 1384361"/>
              <a:gd name="connsiteX3" fmla="*/ 1514405 w 1544353"/>
              <a:gd name="connsiteY3" fmla="*/ 648892 h 1384361"/>
              <a:gd name="connsiteX4" fmla="*/ 1485830 w 1544353"/>
              <a:gd name="connsiteY4" fmla="*/ 641975 h 1384361"/>
              <a:gd name="connsiteX5" fmla="*/ 1196198 w 1544353"/>
              <a:gd name="connsiteY5" fmla="*/ 141349 h 1384361"/>
              <a:gd name="connsiteX6" fmla="*/ 1022261 w 1544353"/>
              <a:gd name="connsiteY6" fmla="*/ 40927 h 1384361"/>
              <a:gd name="connsiteX7" fmla="*/ 502551 w 1544353"/>
              <a:gd name="connsiteY7" fmla="*/ 41738 h 1384361"/>
              <a:gd name="connsiteX8" fmla="*/ 329249 w 1544353"/>
              <a:gd name="connsiteY8" fmla="*/ 142866 h 1384361"/>
              <a:gd name="connsiteX9" fmla="*/ 69549 w 1544353"/>
              <a:gd name="connsiteY9" fmla="*/ 592679 h 1384361"/>
              <a:gd name="connsiteX10" fmla="*/ 68621 w 1544353"/>
              <a:gd name="connsiteY10" fmla="*/ 793326 h 1384361"/>
              <a:gd name="connsiteX11" fmla="*/ 327774 w 1544353"/>
              <a:gd name="connsiteY11" fmla="*/ 1243815 h 1384361"/>
              <a:gd name="connsiteX12" fmla="*/ 501710 w 1544353"/>
              <a:gd name="connsiteY12" fmla="*/ 1344237 h 1384361"/>
              <a:gd name="connsiteX13" fmla="*/ 1021421 w 1544353"/>
              <a:gd name="connsiteY13" fmla="*/ 1343426 h 1384361"/>
              <a:gd name="connsiteX14" fmla="*/ 1194781 w 1544353"/>
              <a:gd name="connsiteY14" fmla="*/ 1242332 h 1384361"/>
              <a:gd name="connsiteX15" fmla="*/ 1454480 w 1544353"/>
              <a:gd name="connsiteY15" fmla="*/ 792519 h 1384361"/>
              <a:gd name="connsiteX16" fmla="*/ 1408464 w 1544353"/>
              <a:gd name="connsiteY16" fmla="*/ 765951 h 1384361"/>
              <a:gd name="connsiteX17" fmla="*/ 1409152 w 1544353"/>
              <a:gd name="connsiteY17" fmla="*/ 754868 h 1384361"/>
              <a:gd name="connsiteX18" fmla="*/ 1513649 w 1544353"/>
              <a:gd name="connsiteY18" fmla="*/ 709819 h 1384361"/>
              <a:gd name="connsiteX19" fmla="*/ 1530898 w 1544353"/>
              <a:gd name="connsiteY19" fmla="*/ 719777 h 1384361"/>
              <a:gd name="connsiteX20" fmla="*/ 1544191 w 1544353"/>
              <a:gd name="connsiteY20" fmla="*/ 832833 h 1384361"/>
              <a:gd name="connsiteX21" fmla="*/ 1534937 w 1544353"/>
              <a:gd name="connsiteY21" fmla="*/ 838970 h 1384361"/>
              <a:gd name="connsiteX22" fmla="*/ 1490368 w 1544353"/>
              <a:gd name="connsiteY22" fmla="*/ 813238 h 1384361"/>
              <a:gd name="connsiteX23" fmla="*/ 1230668 w 1544353"/>
              <a:gd name="connsiteY23" fmla="*/ 1263051 h 1384361"/>
              <a:gd name="connsiteX24" fmla="*/ 1021254 w 1544353"/>
              <a:gd name="connsiteY24" fmla="*/ 1383550 h 1384361"/>
              <a:gd name="connsiteX25" fmla="*/ 501543 w 1544353"/>
              <a:gd name="connsiteY25" fmla="*/ 1384361 h 1384361"/>
              <a:gd name="connsiteX26" fmla="*/ 291720 w 1544353"/>
              <a:gd name="connsiteY26" fmla="*/ 1263219 h 1384361"/>
              <a:gd name="connsiteX27" fmla="*/ 32509 w 1544353"/>
              <a:gd name="connsiteY27" fmla="*/ 812697 h 1384361"/>
              <a:gd name="connsiteX28" fmla="*/ 32157 w 1544353"/>
              <a:gd name="connsiteY28" fmla="*/ 571091 h 1384361"/>
              <a:gd name="connsiteX29" fmla="*/ 291857 w 1544353"/>
              <a:gd name="connsiteY29" fmla="*/ 121278 h 1384361"/>
              <a:gd name="connsiteX30" fmla="*/ 501270 w 1544353"/>
              <a:gd name="connsiteY30" fmla="*/ 779 h 138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4353" h="1384361">
                <a:moveTo>
                  <a:pt x="1021039" y="1"/>
                </a:moveTo>
                <a:cubicBezTo>
                  <a:pt x="1107258" y="-21"/>
                  <a:pt x="1187714" y="46431"/>
                  <a:pt x="1231685" y="119718"/>
                </a:cubicBezTo>
                <a:lnTo>
                  <a:pt x="1521260" y="620310"/>
                </a:lnTo>
                <a:cubicBezTo>
                  <a:pt x="1527381" y="629625"/>
                  <a:pt x="1523659" y="642755"/>
                  <a:pt x="1514405" y="648892"/>
                </a:cubicBezTo>
                <a:cubicBezTo>
                  <a:pt x="1505057" y="655057"/>
                  <a:pt x="1491893" y="651256"/>
                  <a:pt x="1485830" y="641975"/>
                </a:cubicBezTo>
                <a:lnTo>
                  <a:pt x="1196198" y="141349"/>
                </a:lnTo>
                <a:cubicBezTo>
                  <a:pt x="1161242" y="79048"/>
                  <a:pt x="1093694" y="40049"/>
                  <a:pt x="1022261" y="40927"/>
                </a:cubicBezTo>
                <a:lnTo>
                  <a:pt x="502551" y="41738"/>
                </a:lnTo>
                <a:cubicBezTo>
                  <a:pt x="431176" y="42650"/>
                  <a:pt x="364939" y="81049"/>
                  <a:pt x="329249" y="142866"/>
                </a:cubicBezTo>
                <a:lnTo>
                  <a:pt x="69549" y="592679"/>
                </a:lnTo>
                <a:cubicBezTo>
                  <a:pt x="33859" y="654496"/>
                  <a:pt x="33723" y="731059"/>
                  <a:pt x="68621" y="793326"/>
                </a:cubicBezTo>
                <a:lnTo>
                  <a:pt x="327774" y="1243815"/>
                </a:lnTo>
                <a:cubicBezTo>
                  <a:pt x="362729" y="1306116"/>
                  <a:pt x="430278" y="1345116"/>
                  <a:pt x="501710" y="1344237"/>
                </a:cubicBezTo>
                <a:lnTo>
                  <a:pt x="1021421" y="1343426"/>
                </a:lnTo>
                <a:cubicBezTo>
                  <a:pt x="1092795" y="1342514"/>
                  <a:pt x="1159091" y="1304149"/>
                  <a:pt x="1194781" y="1242332"/>
                </a:cubicBezTo>
                <a:lnTo>
                  <a:pt x="1454480" y="792519"/>
                </a:lnTo>
                <a:lnTo>
                  <a:pt x="1408464" y="765951"/>
                </a:lnTo>
                <a:cubicBezTo>
                  <a:pt x="1404181" y="763478"/>
                  <a:pt x="1403790" y="757471"/>
                  <a:pt x="1409152" y="754868"/>
                </a:cubicBezTo>
                <a:lnTo>
                  <a:pt x="1513649" y="709819"/>
                </a:lnTo>
                <a:cubicBezTo>
                  <a:pt x="1521317" y="706564"/>
                  <a:pt x="1529941" y="711544"/>
                  <a:pt x="1530898" y="719777"/>
                </a:cubicBezTo>
                <a:lnTo>
                  <a:pt x="1544191" y="832833"/>
                </a:lnTo>
                <a:cubicBezTo>
                  <a:pt x="1545440" y="837354"/>
                  <a:pt x="1539220" y="841443"/>
                  <a:pt x="1534937" y="838970"/>
                </a:cubicBezTo>
                <a:lnTo>
                  <a:pt x="1490368" y="813238"/>
                </a:lnTo>
                <a:lnTo>
                  <a:pt x="1230668" y="1263051"/>
                </a:lnTo>
                <a:cubicBezTo>
                  <a:pt x="1187539" y="1337752"/>
                  <a:pt x="1107473" y="1383528"/>
                  <a:pt x="1021254" y="1383550"/>
                </a:cubicBezTo>
                <a:lnTo>
                  <a:pt x="501543" y="1384361"/>
                </a:lnTo>
                <a:cubicBezTo>
                  <a:pt x="415267" y="1384350"/>
                  <a:pt x="334810" y="1337898"/>
                  <a:pt x="291720" y="1263219"/>
                </a:cubicBezTo>
                <a:lnTo>
                  <a:pt x="32509" y="812697"/>
                </a:lnTo>
                <a:cubicBezTo>
                  <a:pt x="-10581" y="738019"/>
                  <a:pt x="-10971" y="645791"/>
                  <a:pt x="32157" y="571091"/>
                </a:cubicBezTo>
                <a:lnTo>
                  <a:pt x="291857" y="121278"/>
                </a:lnTo>
                <a:cubicBezTo>
                  <a:pt x="334985" y="46577"/>
                  <a:pt x="415052" y="801"/>
                  <a:pt x="501270" y="77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237" name="Freeform: Shape 34">
            <a:extLst>
              <a:ext uri="{FF2B5EF4-FFF2-40B4-BE49-F238E27FC236}">
                <a16:creationId xmlns:a16="http://schemas.microsoft.com/office/drawing/2014/main" id="{98506F52-67B5-4FEB-8DED-C783814D7942}"/>
              </a:ext>
            </a:extLst>
          </p:cNvPr>
          <p:cNvSpPr/>
          <p:nvPr/>
        </p:nvSpPr>
        <p:spPr>
          <a:xfrm>
            <a:off x="15194807" y="3608362"/>
            <a:ext cx="2530475" cy="2263199"/>
          </a:xfrm>
          <a:custGeom>
            <a:avLst/>
            <a:gdLst>
              <a:gd name="connsiteX0" fmla="*/ 522351 w 1543389"/>
              <a:gd name="connsiteY0" fmla="*/ 1 h 1385784"/>
              <a:gd name="connsiteX1" fmla="*/ 1042120 w 1543389"/>
              <a:gd name="connsiteY1" fmla="*/ 779 h 1385784"/>
              <a:gd name="connsiteX2" fmla="*/ 1251533 w 1543389"/>
              <a:gd name="connsiteY2" fmla="*/ 121277 h 1385784"/>
              <a:gd name="connsiteX3" fmla="*/ 1511233 w 1543389"/>
              <a:gd name="connsiteY3" fmla="*/ 571090 h 1385784"/>
              <a:gd name="connsiteX4" fmla="*/ 1510881 w 1543389"/>
              <a:gd name="connsiteY4" fmla="*/ 812696 h 1385784"/>
              <a:gd name="connsiteX5" fmla="*/ 1251669 w 1543389"/>
              <a:gd name="connsiteY5" fmla="*/ 1263218 h 1385784"/>
              <a:gd name="connsiteX6" fmla="*/ 1042669 w 1543389"/>
              <a:gd name="connsiteY6" fmla="*/ 1385784 h 1385784"/>
              <a:gd name="connsiteX7" fmla="*/ 522958 w 1543389"/>
              <a:gd name="connsiteY7" fmla="*/ 1384973 h 1385784"/>
              <a:gd name="connsiteX8" fmla="*/ 313544 w 1543389"/>
              <a:gd name="connsiteY8" fmla="*/ 1264475 h 1385784"/>
              <a:gd name="connsiteX9" fmla="*/ 53845 w 1543389"/>
              <a:gd name="connsiteY9" fmla="*/ 814662 h 1385784"/>
              <a:gd name="connsiteX10" fmla="*/ 9276 w 1543389"/>
              <a:gd name="connsiteY10" fmla="*/ 840394 h 1385784"/>
              <a:gd name="connsiteX11" fmla="*/ 21 w 1543389"/>
              <a:gd name="connsiteY11" fmla="*/ 834258 h 1385784"/>
              <a:gd name="connsiteX12" fmla="*/ 13314 w 1543389"/>
              <a:gd name="connsiteY12" fmla="*/ 721201 h 1385784"/>
              <a:gd name="connsiteX13" fmla="*/ 30563 w 1543389"/>
              <a:gd name="connsiteY13" fmla="*/ 711243 h 1385784"/>
              <a:gd name="connsiteX14" fmla="*/ 135061 w 1543389"/>
              <a:gd name="connsiteY14" fmla="*/ 756293 h 1385784"/>
              <a:gd name="connsiteX15" fmla="*/ 135748 w 1543389"/>
              <a:gd name="connsiteY15" fmla="*/ 767375 h 1385784"/>
              <a:gd name="connsiteX16" fmla="*/ 89732 w 1543389"/>
              <a:gd name="connsiteY16" fmla="*/ 793943 h 1385784"/>
              <a:gd name="connsiteX17" fmla="*/ 349431 w 1543389"/>
              <a:gd name="connsiteY17" fmla="*/ 1243755 h 1385784"/>
              <a:gd name="connsiteX18" fmla="*/ 522791 w 1543389"/>
              <a:gd name="connsiteY18" fmla="*/ 1344849 h 1385784"/>
              <a:gd name="connsiteX19" fmla="*/ 1042502 w 1543389"/>
              <a:gd name="connsiteY19" fmla="*/ 1345660 h 1385784"/>
              <a:gd name="connsiteX20" fmla="*/ 1216438 w 1543389"/>
              <a:gd name="connsiteY20" fmla="*/ 1245238 h 1385784"/>
              <a:gd name="connsiteX21" fmla="*/ 1475591 w 1543389"/>
              <a:gd name="connsiteY21" fmla="*/ 794750 h 1385784"/>
              <a:gd name="connsiteX22" fmla="*/ 1474663 w 1543389"/>
              <a:gd name="connsiteY22" fmla="*/ 594103 h 1385784"/>
              <a:gd name="connsiteX23" fmla="*/ 1214964 w 1543389"/>
              <a:gd name="connsiteY23" fmla="*/ 144290 h 1385784"/>
              <a:gd name="connsiteX24" fmla="*/ 1041662 w 1543389"/>
              <a:gd name="connsiteY24" fmla="*/ 43163 h 1385784"/>
              <a:gd name="connsiteX25" fmla="*/ 521987 w 1543389"/>
              <a:gd name="connsiteY25" fmla="*/ 42414 h 1385784"/>
              <a:gd name="connsiteX26" fmla="*/ 348051 w 1543389"/>
              <a:gd name="connsiteY26" fmla="*/ 142836 h 1385784"/>
              <a:gd name="connsiteX27" fmla="*/ 58418 w 1543389"/>
              <a:gd name="connsiteY27" fmla="*/ 643461 h 1385784"/>
              <a:gd name="connsiteX28" fmla="*/ 29843 w 1543389"/>
              <a:gd name="connsiteY28" fmla="*/ 650378 h 1385784"/>
              <a:gd name="connsiteX29" fmla="*/ 22953 w 1543389"/>
              <a:gd name="connsiteY29" fmla="*/ 621734 h 1385784"/>
              <a:gd name="connsiteX30" fmla="*/ 312528 w 1543389"/>
              <a:gd name="connsiteY30" fmla="*/ 121143 h 1385784"/>
              <a:gd name="connsiteX31" fmla="*/ 522351 w 1543389"/>
              <a:gd name="connsiteY31" fmla="*/ 1 h 13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389" h="1385784">
                <a:moveTo>
                  <a:pt x="522351" y="1"/>
                </a:moveTo>
                <a:lnTo>
                  <a:pt x="1042120" y="779"/>
                </a:lnTo>
                <a:cubicBezTo>
                  <a:pt x="1128339" y="801"/>
                  <a:pt x="1208405" y="46577"/>
                  <a:pt x="1251533" y="121277"/>
                </a:cubicBezTo>
                <a:lnTo>
                  <a:pt x="1511233" y="571090"/>
                </a:lnTo>
                <a:cubicBezTo>
                  <a:pt x="1554361" y="645790"/>
                  <a:pt x="1553971" y="738018"/>
                  <a:pt x="1510881" y="812696"/>
                </a:cubicBezTo>
                <a:lnTo>
                  <a:pt x="1251669" y="1263218"/>
                </a:lnTo>
                <a:cubicBezTo>
                  <a:pt x="1208579" y="1337896"/>
                  <a:pt x="1128123" y="1384348"/>
                  <a:pt x="1042669" y="1385784"/>
                </a:cubicBezTo>
                <a:lnTo>
                  <a:pt x="522958" y="1384973"/>
                </a:lnTo>
                <a:cubicBezTo>
                  <a:pt x="436739" y="1384951"/>
                  <a:pt x="356708" y="1339237"/>
                  <a:pt x="313544" y="1264475"/>
                </a:cubicBezTo>
                <a:lnTo>
                  <a:pt x="53845" y="814662"/>
                </a:lnTo>
                <a:lnTo>
                  <a:pt x="9276" y="840394"/>
                </a:lnTo>
                <a:cubicBezTo>
                  <a:pt x="4992" y="842867"/>
                  <a:pt x="-369" y="840264"/>
                  <a:pt x="21" y="834258"/>
                </a:cubicBezTo>
                <a:lnTo>
                  <a:pt x="13314" y="721201"/>
                </a:lnTo>
                <a:cubicBezTo>
                  <a:pt x="14271" y="712968"/>
                  <a:pt x="22896" y="707989"/>
                  <a:pt x="30563" y="711243"/>
                </a:cubicBezTo>
                <a:lnTo>
                  <a:pt x="135061" y="756293"/>
                </a:lnTo>
                <a:cubicBezTo>
                  <a:pt x="139600" y="757471"/>
                  <a:pt x="140032" y="764902"/>
                  <a:pt x="135748" y="767375"/>
                </a:cubicBezTo>
                <a:lnTo>
                  <a:pt x="89732" y="793943"/>
                </a:lnTo>
                <a:lnTo>
                  <a:pt x="349431" y="1243755"/>
                </a:lnTo>
                <a:cubicBezTo>
                  <a:pt x="385121" y="1305572"/>
                  <a:pt x="451416" y="1343938"/>
                  <a:pt x="522791" y="1344849"/>
                </a:cubicBezTo>
                <a:lnTo>
                  <a:pt x="1042502" y="1345660"/>
                </a:lnTo>
                <a:cubicBezTo>
                  <a:pt x="1113934" y="1346538"/>
                  <a:pt x="1181483" y="1307539"/>
                  <a:pt x="1216438" y="1245238"/>
                </a:cubicBezTo>
                <a:lnTo>
                  <a:pt x="1475591" y="794750"/>
                </a:lnTo>
                <a:cubicBezTo>
                  <a:pt x="1510489" y="732482"/>
                  <a:pt x="1510353" y="655919"/>
                  <a:pt x="1474663" y="594103"/>
                </a:cubicBezTo>
                <a:lnTo>
                  <a:pt x="1214964" y="144290"/>
                </a:lnTo>
                <a:cubicBezTo>
                  <a:pt x="1179310" y="82535"/>
                  <a:pt x="1113072" y="44136"/>
                  <a:pt x="1041662" y="43163"/>
                </a:cubicBezTo>
                <a:lnTo>
                  <a:pt x="521987" y="42414"/>
                </a:lnTo>
                <a:cubicBezTo>
                  <a:pt x="450519" y="41473"/>
                  <a:pt x="382970" y="80473"/>
                  <a:pt x="348051" y="142836"/>
                </a:cubicBezTo>
                <a:lnTo>
                  <a:pt x="58418" y="643461"/>
                </a:lnTo>
                <a:cubicBezTo>
                  <a:pt x="52319" y="652681"/>
                  <a:pt x="39155" y="656482"/>
                  <a:pt x="29843" y="650378"/>
                </a:cubicBezTo>
                <a:cubicBezTo>
                  <a:pt x="20554" y="644180"/>
                  <a:pt x="16832" y="631050"/>
                  <a:pt x="22953" y="621734"/>
                </a:cubicBezTo>
                <a:lnTo>
                  <a:pt x="312528" y="121143"/>
                </a:lnTo>
                <a:cubicBezTo>
                  <a:pt x="355676" y="46431"/>
                  <a:pt x="436132" y="-21"/>
                  <a:pt x="522351"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238" name="TextBox 237">
            <a:extLst>
              <a:ext uri="{FF2B5EF4-FFF2-40B4-BE49-F238E27FC236}">
                <a16:creationId xmlns:a16="http://schemas.microsoft.com/office/drawing/2014/main" id="{7196FF56-B729-448C-A894-7093DCCAEBF5}"/>
              </a:ext>
            </a:extLst>
          </p:cNvPr>
          <p:cNvSpPr txBox="1"/>
          <p:nvPr/>
        </p:nvSpPr>
        <p:spPr>
          <a:xfrm>
            <a:off x="10199745" y="4356528"/>
            <a:ext cx="1796292" cy="830997"/>
          </a:xfrm>
          <a:prstGeom prst="rect">
            <a:avLst/>
          </a:prstGeom>
          <a:noFill/>
        </p:spPr>
        <p:txBody>
          <a:bodyPr wrap="square">
            <a:spAutoFit/>
          </a:bodyPr>
          <a:lstStyle/>
          <a:p>
            <a:pPr algn="ctr"/>
            <a:r>
              <a:rPr lang="mn-MN" sz="1600" b="1" dirty="0">
                <a:solidFill>
                  <a:schemeClr val="bg1">
                    <a:lumMod val="95000"/>
                  </a:schemeClr>
                </a:solidFill>
                <a:latin typeface="Arial" panose="020B0604020202020204" pitchFamily="34" charset="0"/>
                <a:cs typeface="Arial" panose="020B0604020202020204" pitchFamily="34" charset="0"/>
              </a:rPr>
              <a:t>ХОТ</a:t>
            </a:r>
            <a:r>
              <a:rPr lang="en-US" sz="1600" b="1" dirty="0">
                <a:solidFill>
                  <a:schemeClr val="bg1">
                    <a:lumMod val="95000"/>
                  </a:schemeClr>
                </a:solidFill>
                <a:latin typeface="Arial" panose="020B0604020202020204" pitchFamily="34" charset="0"/>
                <a:cs typeface="Arial" panose="020B0604020202020204" pitchFamily="34" charset="0"/>
              </a:rPr>
              <a:t>, </a:t>
            </a:r>
            <a:r>
              <a:rPr lang="mn-MN" sz="1600" b="1" dirty="0">
                <a:solidFill>
                  <a:schemeClr val="bg1">
                    <a:lumMod val="95000"/>
                  </a:schemeClr>
                </a:solidFill>
                <a:latin typeface="Arial" panose="020B0604020202020204" pitchFamily="34" charset="0"/>
                <a:cs typeface="Arial" panose="020B0604020202020204" pitchFamily="34" charset="0"/>
              </a:rPr>
              <a:t>НИЙТИЙН АЖ АХУЙН ЧИГЛЭЛ-6</a:t>
            </a:r>
          </a:p>
        </p:txBody>
      </p:sp>
      <p:sp>
        <p:nvSpPr>
          <p:cNvPr id="240" name="TextBox 239">
            <a:extLst>
              <a:ext uri="{FF2B5EF4-FFF2-40B4-BE49-F238E27FC236}">
                <a16:creationId xmlns:a16="http://schemas.microsoft.com/office/drawing/2014/main" id="{6BD5051E-8DBB-49D0-BF1E-F73844BD28A5}"/>
              </a:ext>
            </a:extLst>
          </p:cNvPr>
          <p:cNvSpPr txBox="1"/>
          <p:nvPr/>
        </p:nvSpPr>
        <p:spPr>
          <a:xfrm>
            <a:off x="10253236" y="7502955"/>
            <a:ext cx="2180528" cy="830997"/>
          </a:xfrm>
          <a:prstGeom prst="rect">
            <a:avLst/>
          </a:prstGeom>
          <a:noFill/>
        </p:spPr>
        <p:txBody>
          <a:bodyPr wrap="square">
            <a:spAutoFit/>
          </a:bodyPr>
          <a:lstStyle/>
          <a:p>
            <a:pPr algn="ctr"/>
            <a:r>
              <a:rPr lang="mn-MN" sz="1600" b="1" dirty="0">
                <a:solidFill>
                  <a:schemeClr val="bg1"/>
                </a:solidFill>
                <a:latin typeface="Arial" panose="020B0604020202020204" pitchFamily="34" charset="0"/>
                <a:cs typeface="Arial" panose="020B0604020202020204" pitchFamily="34" charset="0"/>
              </a:rPr>
              <a:t>ТЭЭВРИЙН ҮЙЛЧИЛГЭЭНИЙ ЧИГЛЭЛ-2</a:t>
            </a:r>
          </a:p>
        </p:txBody>
      </p:sp>
      <p:sp>
        <p:nvSpPr>
          <p:cNvPr id="241" name="TextBox 240">
            <a:extLst>
              <a:ext uri="{FF2B5EF4-FFF2-40B4-BE49-F238E27FC236}">
                <a16:creationId xmlns:a16="http://schemas.microsoft.com/office/drawing/2014/main" id="{49E9CE9D-0E63-4789-A695-AE235BBEF685}"/>
              </a:ext>
            </a:extLst>
          </p:cNvPr>
          <p:cNvSpPr txBox="1"/>
          <p:nvPr/>
        </p:nvSpPr>
        <p:spPr>
          <a:xfrm>
            <a:off x="15472778" y="4016282"/>
            <a:ext cx="2004678" cy="1569660"/>
          </a:xfrm>
          <a:prstGeom prst="rect">
            <a:avLst/>
          </a:prstGeom>
          <a:noFill/>
        </p:spPr>
        <p:txBody>
          <a:bodyPr wrap="square">
            <a:spAutoFit/>
          </a:bodyPr>
          <a:lstStyle/>
          <a:p>
            <a:pPr algn="ctr"/>
            <a:r>
              <a:rPr lang="mn-MN" sz="1600" b="1" dirty="0">
                <a:solidFill>
                  <a:schemeClr val="bg1"/>
                </a:solidFill>
                <a:latin typeface="Arial" panose="020B0604020202020204" pitchFamily="34" charset="0"/>
                <a:cs typeface="Arial" panose="020B0604020202020204" pitchFamily="34" charset="0"/>
              </a:rPr>
              <a:t>СУРГУУЛИЙН ӨМНӨХ БАЙГУУЛЛАГУУДЫН ХҮНСНИЙ ХАНГАМЖ ЧИГЛЭЛ -4</a:t>
            </a:r>
            <a:endParaRPr lang="en-US" sz="1600" b="1" dirty="0"/>
          </a:p>
        </p:txBody>
      </p:sp>
      <p:sp>
        <p:nvSpPr>
          <p:cNvPr id="242" name="TextBox 241">
            <a:extLst>
              <a:ext uri="{FF2B5EF4-FFF2-40B4-BE49-F238E27FC236}">
                <a16:creationId xmlns:a16="http://schemas.microsoft.com/office/drawing/2014/main" id="{3BD201DE-1400-45AD-8C17-5DD11B123060}"/>
              </a:ext>
            </a:extLst>
          </p:cNvPr>
          <p:cNvSpPr txBox="1"/>
          <p:nvPr/>
        </p:nvSpPr>
        <p:spPr>
          <a:xfrm>
            <a:off x="12790652" y="5606534"/>
            <a:ext cx="1970051" cy="1323439"/>
          </a:xfrm>
          <a:prstGeom prst="rect">
            <a:avLst/>
          </a:prstGeom>
          <a:noFill/>
        </p:spPr>
        <p:txBody>
          <a:bodyPr wrap="square">
            <a:spAutoFit/>
          </a:bodyPr>
          <a:lstStyle/>
          <a:p>
            <a:pPr algn="ctr"/>
            <a:r>
              <a:rPr lang="mn-MN" sz="1600" b="1" dirty="0">
                <a:latin typeface="Arial" panose="020B0604020202020204" pitchFamily="34" charset="0"/>
                <a:cs typeface="Arial" panose="020B0604020202020204" pitchFamily="34" charset="0"/>
              </a:rPr>
              <a:t>ХОТ БАЙГУУЛАЛТ, ХОТЫН ХӨГЖЛИЙН ЧИГЛЭЛ-2</a:t>
            </a:r>
            <a:endParaRPr lang="en-US" sz="1600" b="1" dirty="0"/>
          </a:p>
        </p:txBody>
      </p:sp>
      <p:sp>
        <p:nvSpPr>
          <p:cNvPr id="243" name="Freeform: Shape 39">
            <a:extLst>
              <a:ext uri="{FF2B5EF4-FFF2-40B4-BE49-F238E27FC236}">
                <a16:creationId xmlns:a16="http://schemas.microsoft.com/office/drawing/2014/main" id="{0C38BDC3-1113-4663-9030-E08F05AD15AA}"/>
              </a:ext>
            </a:extLst>
          </p:cNvPr>
          <p:cNvSpPr/>
          <p:nvPr/>
        </p:nvSpPr>
        <p:spPr>
          <a:xfrm>
            <a:off x="15153553" y="6658985"/>
            <a:ext cx="2530475" cy="2263199"/>
          </a:xfrm>
          <a:custGeom>
            <a:avLst/>
            <a:gdLst>
              <a:gd name="connsiteX0" fmla="*/ 522351 w 1543389"/>
              <a:gd name="connsiteY0" fmla="*/ 1 h 1385784"/>
              <a:gd name="connsiteX1" fmla="*/ 1042120 w 1543389"/>
              <a:gd name="connsiteY1" fmla="*/ 779 h 1385784"/>
              <a:gd name="connsiteX2" fmla="*/ 1251533 w 1543389"/>
              <a:gd name="connsiteY2" fmla="*/ 121277 h 1385784"/>
              <a:gd name="connsiteX3" fmla="*/ 1511233 w 1543389"/>
              <a:gd name="connsiteY3" fmla="*/ 571090 h 1385784"/>
              <a:gd name="connsiteX4" fmla="*/ 1510881 w 1543389"/>
              <a:gd name="connsiteY4" fmla="*/ 812696 h 1385784"/>
              <a:gd name="connsiteX5" fmla="*/ 1251669 w 1543389"/>
              <a:gd name="connsiteY5" fmla="*/ 1263218 h 1385784"/>
              <a:gd name="connsiteX6" fmla="*/ 1042669 w 1543389"/>
              <a:gd name="connsiteY6" fmla="*/ 1385784 h 1385784"/>
              <a:gd name="connsiteX7" fmla="*/ 522958 w 1543389"/>
              <a:gd name="connsiteY7" fmla="*/ 1384973 h 1385784"/>
              <a:gd name="connsiteX8" fmla="*/ 313544 w 1543389"/>
              <a:gd name="connsiteY8" fmla="*/ 1264475 h 1385784"/>
              <a:gd name="connsiteX9" fmla="*/ 53845 w 1543389"/>
              <a:gd name="connsiteY9" fmla="*/ 814662 h 1385784"/>
              <a:gd name="connsiteX10" fmla="*/ 9276 w 1543389"/>
              <a:gd name="connsiteY10" fmla="*/ 840394 h 1385784"/>
              <a:gd name="connsiteX11" fmla="*/ 21 w 1543389"/>
              <a:gd name="connsiteY11" fmla="*/ 834258 h 1385784"/>
              <a:gd name="connsiteX12" fmla="*/ 13314 w 1543389"/>
              <a:gd name="connsiteY12" fmla="*/ 721201 h 1385784"/>
              <a:gd name="connsiteX13" fmla="*/ 30563 w 1543389"/>
              <a:gd name="connsiteY13" fmla="*/ 711243 h 1385784"/>
              <a:gd name="connsiteX14" fmla="*/ 135061 w 1543389"/>
              <a:gd name="connsiteY14" fmla="*/ 756293 h 1385784"/>
              <a:gd name="connsiteX15" fmla="*/ 135748 w 1543389"/>
              <a:gd name="connsiteY15" fmla="*/ 767375 h 1385784"/>
              <a:gd name="connsiteX16" fmla="*/ 89732 w 1543389"/>
              <a:gd name="connsiteY16" fmla="*/ 793943 h 1385784"/>
              <a:gd name="connsiteX17" fmla="*/ 349431 w 1543389"/>
              <a:gd name="connsiteY17" fmla="*/ 1243755 h 1385784"/>
              <a:gd name="connsiteX18" fmla="*/ 522791 w 1543389"/>
              <a:gd name="connsiteY18" fmla="*/ 1344849 h 1385784"/>
              <a:gd name="connsiteX19" fmla="*/ 1042502 w 1543389"/>
              <a:gd name="connsiteY19" fmla="*/ 1345660 h 1385784"/>
              <a:gd name="connsiteX20" fmla="*/ 1216438 w 1543389"/>
              <a:gd name="connsiteY20" fmla="*/ 1245238 h 1385784"/>
              <a:gd name="connsiteX21" fmla="*/ 1475591 w 1543389"/>
              <a:gd name="connsiteY21" fmla="*/ 794750 h 1385784"/>
              <a:gd name="connsiteX22" fmla="*/ 1474663 w 1543389"/>
              <a:gd name="connsiteY22" fmla="*/ 594103 h 1385784"/>
              <a:gd name="connsiteX23" fmla="*/ 1214964 w 1543389"/>
              <a:gd name="connsiteY23" fmla="*/ 144290 h 1385784"/>
              <a:gd name="connsiteX24" fmla="*/ 1041662 w 1543389"/>
              <a:gd name="connsiteY24" fmla="*/ 43163 h 1385784"/>
              <a:gd name="connsiteX25" fmla="*/ 521987 w 1543389"/>
              <a:gd name="connsiteY25" fmla="*/ 42414 h 1385784"/>
              <a:gd name="connsiteX26" fmla="*/ 348051 w 1543389"/>
              <a:gd name="connsiteY26" fmla="*/ 142836 h 1385784"/>
              <a:gd name="connsiteX27" fmla="*/ 58418 w 1543389"/>
              <a:gd name="connsiteY27" fmla="*/ 643461 h 1385784"/>
              <a:gd name="connsiteX28" fmla="*/ 29843 w 1543389"/>
              <a:gd name="connsiteY28" fmla="*/ 650378 h 1385784"/>
              <a:gd name="connsiteX29" fmla="*/ 22953 w 1543389"/>
              <a:gd name="connsiteY29" fmla="*/ 621734 h 1385784"/>
              <a:gd name="connsiteX30" fmla="*/ 312528 w 1543389"/>
              <a:gd name="connsiteY30" fmla="*/ 121143 h 1385784"/>
              <a:gd name="connsiteX31" fmla="*/ 522351 w 1543389"/>
              <a:gd name="connsiteY31" fmla="*/ 1 h 13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389" h="1385784">
                <a:moveTo>
                  <a:pt x="522351" y="1"/>
                </a:moveTo>
                <a:lnTo>
                  <a:pt x="1042120" y="779"/>
                </a:lnTo>
                <a:cubicBezTo>
                  <a:pt x="1128339" y="801"/>
                  <a:pt x="1208405" y="46577"/>
                  <a:pt x="1251533" y="121277"/>
                </a:cubicBezTo>
                <a:lnTo>
                  <a:pt x="1511233" y="571090"/>
                </a:lnTo>
                <a:cubicBezTo>
                  <a:pt x="1554361" y="645790"/>
                  <a:pt x="1553971" y="738018"/>
                  <a:pt x="1510881" y="812696"/>
                </a:cubicBezTo>
                <a:lnTo>
                  <a:pt x="1251669" y="1263218"/>
                </a:lnTo>
                <a:cubicBezTo>
                  <a:pt x="1208579" y="1337896"/>
                  <a:pt x="1128123" y="1384348"/>
                  <a:pt x="1042669" y="1385784"/>
                </a:cubicBezTo>
                <a:lnTo>
                  <a:pt x="522958" y="1384973"/>
                </a:lnTo>
                <a:cubicBezTo>
                  <a:pt x="436739" y="1384951"/>
                  <a:pt x="356708" y="1339237"/>
                  <a:pt x="313544" y="1264475"/>
                </a:cubicBezTo>
                <a:lnTo>
                  <a:pt x="53845" y="814662"/>
                </a:lnTo>
                <a:lnTo>
                  <a:pt x="9276" y="840394"/>
                </a:lnTo>
                <a:cubicBezTo>
                  <a:pt x="4992" y="842867"/>
                  <a:pt x="-369" y="840264"/>
                  <a:pt x="21" y="834258"/>
                </a:cubicBezTo>
                <a:lnTo>
                  <a:pt x="13314" y="721201"/>
                </a:lnTo>
                <a:cubicBezTo>
                  <a:pt x="14271" y="712968"/>
                  <a:pt x="22896" y="707989"/>
                  <a:pt x="30563" y="711243"/>
                </a:cubicBezTo>
                <a:lnTo>
                  <a:pt x="135061" y="756293"/>
                </a:lnTo>
                <a:cubicBezTo>
                  <a:pt x="139600" y="757471"/>
                  <a:pt x="140032" y="764902"/>
                  <a:pt x="135748" y="767375"/>
                </a:cubicBezTo>
                <a:lnTo>
                  <a:pt x="89732" y="793943"/>
                </a:lnTo>
                <a:lnTo>
                  <a:pt x="349431" y="1243755"/>
                </a:lnTo>
                <a:cubicBezTo>
                  <a:pt x="385121" y="1305572"/>
                  <a:pt x="451416" y="1343938"/>
                  <a:pt x="522791" y="1344849"/>
                </a:cubicBezTo>
                <a:lnTo>
                  <a:pt x="1042502" y="1345660"/>
                </a:lnTo>
                <a:cubicBezTo>
                  <a:pt x="1113934" y="1346538"/>
                  <a:pt x="1181483" y="1307539"/>
                  <a:pt x="1216438" y="1245238"/>
                </a:cubicBezTo>
                <a:lnTo>
                  <a:pt x="1475591" y="794750"/>
                </a:lnTo>
                <a:cubicBezTo>
                  <a:pt x="1510489" y="732482"/>
                  <a:pt x="1510353" y="655919"/>
                  <a:pt x="1474663" y="594103"/>
                </a:cubicBezTo>
                <a:lnTo>
                  <a:pt x="1214964" y="144290"/>
                </a:lnTo>
                <a:cubicBezTo>
                  <a:pt x="1179310" y="82535"/>
                  <a:pt x="1113072" y="44136"/>
                  <a:pt x="1041662" y="43163"/>
                </a:cubicBezTo>
                <a:lnTo>
                  <a:pt x="521987" y="42414"/>
                </a:lnTo>
                <a:cubicBezTo>
                  <a:pt x="450519" y="41473"/>
                  <a:pt x="382970" y="80473"/>
                  <a:pt x="348051" y="142836"/>
                </a:cubicBezTo>
                <a:lnTo>
                  <a:pt x="58418" y="643461"/>
                </a:lnTo>
                <a:cubicBezTo>
                  <a:pt x="52319" y="652681"/>
                  <a:pt x="39155" y="656482"/>
                  <a:pt x="29843" y="650378"/>
                </a:cubicBezTo>
                <a:cubicBezTo>
                  <a:pt x="20554" y="644180"/>
                  <a:pt x="16832" y="631050"/>
                  <a:pt x="22953" y="621734"/>
                </a:cubicBezTo>
                <a:lnTo>
                  <a:pt x="312528" y="121143"/>
                </a:lnTo>
                <a:cubicBezTo>
                  <a:pt x="355676" y="46431"/>
                  <a:pt x="436132" y="-21"/>
                  <a:pt x="522351" y="1"/>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246" name="TextBox 245">
            <a:extLst>
              <a:ext uri="{FF2B5EF4-FFF2-40B4-BE49-F238E27FC236}">
                <a16:creationId xmlns:a16="http://schemas.microsoft.com/office/drawing/2014/main" id="{08154036-2986-4D08-B7E6-DA713DB114F2}"/>
              </a:ext>
            </a:extLst>
          </p:cNvPr>
          <p:cNvSpPr txBox="1"/>
          <p:nvPr/>
        </p:nvSpPr>
        <p:spPr>
          <a:xfrm>
            <a:off x="15591667" y="7227369"/>
            <a:ext cx="1702088" cy="1077218"/>
          </a:xfrm>
          <a:prstGeom prst="rect">
            <a:avLst/>
          </a:prstGeom>
          <a:noFill/>
        </p:spPr>
        <p:txBody>
          <a:bodyPr wrap="square">
            <a:spAutoFit/>
          </a:bodyPr>
          <a:lstStyle/>
          <a:p>
            <a:pPr algn="ctr"/>
            <a:r>
              <a:rPr lang="mn-MN" sz="1600" b="1" dirty="0">
                <a:solidFill>
                  <a:schemeClr val="bg1"/>
                </a:solidFill>
                <a:latin typeface="Arial" panose="020B0604020202020204" pitchFamily="34" charset="0"/>
                <a:cs typeface="Arial" panose="020B0604020202020204" pitchFamily="34" charset="0"/>
              </a:rPr>
              <a:t>НИЙГМИЙН СУУРЬ ҮЙЛЧИЛГЭЭНИЙ ЧИГЛЭЛ-1</a:t>
            </a:r>
          </a:p>
        </p:txBody>
      </p:sp>
      <p:sp>
        <p:nvSpPr>
          <p:cNvPr id="247" name="Freeform: Shape 41">
            <a:extLst>
              <a:ext uri="{FF2B5EF4-FFF2-40B4-BE49-F238E27FC236}">
                <a16:creationId xmlns:a16="http://schemas.microsoft.com/office/drawing/2014/main" id="{CD19B53A-DE03-444A-97DB-5E5C76C3922F}"/>
              </a:ext>
            </a:extLst>
          </p:cNvPr>
          <p:cNvSpPr/>
          <p:nvPr/>
        </p:nvSpPr>
        <p:spPr>
          <a:xfrm>
            <a:off x="10000154" y="6735640"/>
            <a:ext cx="2755542" cy="2263199"/>
          </a:xfrm>
          <a:custGeom>
            <a:avLst/>
            <a:gdLst>
              <a:gd name="connsiteX0" fmla="*/ 1021039 w 1544353"/>
              <a:gd name="connsiteY0" fmla="*/ 1 h 1384361"/>
              <a:gd name="connsiteX1" fmla="*/ 1231685 w 1544353"/>
              <a:gd name="connsiteY1" fmla="*/ 119718 h 1384361"/>
              <a:gd name="connsiteX2" fmla="*/ 1521260 w 1544353"/>
              <a:gd name="connsiteY2" fmla="*/ 620310 h 1384361"/>
              <a:gd name="connsiteX3" fmla="*/ 1514405 w 1544353"/>
              <a:gd name="connsiteY3" fmla="*/ 648892 h 1384361"/>
              <a:gd name="connsiteX4" fmla="*/ 1485830 w 1544353"/>
              <a:gd name="connsiteY4" fmla="*/ 641975 h 1384361"/>
              <a:gd name="connsiteX5" fmla="*/ 1196198 w 1544353"/>
              <a:gd name="connsiteY5" fmla="*/ 141349 h 1384361"/>
              <a:gd name="connsiteX6" fmla="*/ 1022261 w 1544353"/>
              <a:gd name="connsiteY6" fmla="*/ 40927 h 1384361"/>
              <a:gd name="connsiteX7" fmla="*/ 502551 w 1544353"/>
              <a:gd name="connsiteY7" fmla="*/ 41738 h 1384361"/>
              <a:gd name="connsiteX8" fmla="*/ 329249 w 1544353"/>
              <a:gd name="connsiteY8" fmla="*/ 142866 h 1384361"/>
              <a:gd name="connsiteX9" fmla="*/ 69549 w 1544353"/>
              <a:gd name="connsiteY9" fmla="*/ 592679 h 1384361"/>
              <a:gd name="connsiteX10" fmla="*/ 68621 w 1544353"/>
              <a:gd name="connsiteY10" fmla="*/ 793326 h 1384361"/>
              <a:gd name="connsiteX11" fmla="*/ 327774 w 1544353"/>
              <a:gd name="connsiteY11" fmla="*/ 1243815 h 1384361"/>
              <a:gd name="connsiteX12" fmla="*/ 501710 w 1544353"/>
              <a:gd name="connsiteY12" fmla="*/ 1344237 h 1384361"/>
              <a:gd name="connsiteX13" fmla="*/ 1021421 w 1544353"/>
              <a:gd name="connsiteY13" fmla="*/ 1343426 h 1384361"/>
              <a:gd name="connsiteX14" fmla="*/ 1194781 w 1544353"/>
              <a:gd name="connsiteY14" fmla="*/ 1242332 h 1384361"/>
              <a:gd name="connsiteX15" fmla="*/ 1454480 w 1544353"/>
              <a:gd name="connsiteY15" fmla="*/ 792519 h 1384361"/>
              <a:gd name="connsiteX16" fmla="*/ 1408464 w 1544353"/>
              <a:gd name="connsiteY16" fmla="*/ 765951 h 1384361"/>
              <a:gd name="connsiteX17" fmla="*/ 1409152 w 1544353"/>
              <a:gd name="connsiteY17" fmla="*/ 754868 h 1384361"/>
              <a:gd name="connsiteX18" fmla="*/ 1513649 w 1544353"/>
              <a:gd name="connsiteY18" fmla="*/ 709819 h 1384361"/>
              <a:gd name="connsiteX19" fmla="*/ 1530898 w 1544353"/>
              <a:gd name="connsiteY19" fmla="*/ 719777 h 1384361"/>
              <a:gd name="connsiteX20" fmla="*/ 1544191 w 1544353"/>
              <a:gd name="connsiteY20" fmla="*/ 832833 h 1384361"/>
              <a:gd name="connsiteX21" fmla="*/ 1534937 w 1544353"/>
              <a:gd name="connsiteY21" fmla="*/ 838970 h 1384361"/>
              <a:gd name="connsiteX22" fmla="*/ 1490368 w 1544353"/>
              <a:gd name="connsiteY22" fmla="*/ 813238 h 1384361"/>
              <a:gd name="connsiteX23" fmla="*/ 1230668 w 1544353"/>
              <a:gd name="connsiteY23" fmla="*/ 1263051 h 1384361"/>
              <a:gd name="connsiteX24" fmla="*/ 1021254 w 1544353"/>
              <a:gd name="connsiteY24" fmla="*/ 1383550 h 1384361"/>
              <a:gd name="connsiteX25" fmla="*/ 501543 w 1544353"/>
              <a:gd name="connsiteY25" fmla="*/ 1384361 h 1384361"/>
              <a:gd name="connsiteX26" fmla="*/ 291720 w 1544353"/>
              <a:gd name="connsiteY26" fmla="*/ 1263219 h 1384361"/>
              <a:gd name="connsiteX27" fmla="*/ 32509 w 1544353"/>
              <a:gd name="connsiteY27" fmla="*/ 812697 h 1384361"/>
              <a:gd name="connsiteX28" fmla="*/ 32157 w 1544353"/>
              <a:gd name="connsiteY28" fmla="*/ 571091 h 1384361"/>
              <a:gd name="connsiteX29" fmla="*/ 291857 w 1544353"/>
              <a:gd name="connsiteY29" fmla="*/ 121278 h 1384361"/>
              <a:gd name="connsiteX30" fmla="*/ 501270 w 1544353"/>
              <a:gd name="connsiteY30" fmla="*/ 779 h 138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4353" h="1384361">
                <a:moveTo>
                  <a:pt x="1021039" y="1"/>
                </a:moveTo>
                <a:cubicBezTo>
                  <a:pt x="1107258" y="-21"/>
                  <a:pt x="1187714" y="46431"/>
                  <a:pt x="1231685" y="119718"/>
                </a:cubicBezTo>
                <a:lnTo>
                  <a:pt x="1521260" y="620310"/>
                </a:lnTo>
                <a:cubicBezTo>
                  <a:pt x="1527381" y="629625"/>
                  <a:pt x="1523659" y="642755"/>
                  <a:pt x="1514405" y="648892"/>
                </a:cubicBezTo>
                <a:cubicBezTo>
                  <a:pt x="1505057" y="655057"/>
                  <a:pt x="1491893" y="651256"/>
                  <a:pt x="1485830" y="641975"/>
                </a:cubicBezTo>
                <a:lnTo>
                  <a:pt x="1196198" y="141349"/>
                </a:lnTo>
                <a:cubicBezTo>
                  <a:pt x="1161242" y="79048"/>
                  <a:pt x="1093694" y="40049"/>
                  <a:pt x="1022261" y="40927"/>
                </a:cubicBezTo>
                <a:lnTo>
                  <a:pt x="502551" y="41738"/>
                </a:lnTo>
                <a:cubicBezTo>
                  <a:pt x="431176" y="42650"/>
                  <a:pt x="364939" y="81049"/>
                  <a:pt x="329249" y="142866"/>
                </a:cubicBezTo>
                <a:lnTo>
                  <a:pt x="69549" y="592679"/>
                </a:lnTo>
                <a:cubicBezTo>
                  <a:pt x="33859" y="654496"/>
                  <a:pt x="33723" y="731059"/>
                  <a:pt x="68621" y="793326"/>
                </a:cubicBezTo>
                <a:lnTo>
                  <a:pt x="327774" y="1243815"/>
                </a:lnTo>
                <a:cubicBezTo>
                  <a:pt x="362729" y="1306116"/>
                  <a:pt x="430278" y="1345116"/>
                  <a:pt x="501710" y="1344237"/>
                </a:cubicBezTo>
                <a:lnTo>
                  <a:pt x="1021421" y="1343426"/>
                </a:lnTo>
                <a:cubicBezTo>
                  <a:pt x="1092795" y="1342514"/>
                  <a:pt x="1159091" y="1304149"/>
                  <a:pt x="1194781" y="1242332"/>
                </a:cubicBezTo>
                <a:lnTo>
                  <a:pt x="1454480" y="792519"/>
                </a:lnTo>
                <a:lnTo>
                  <a:pt x="1408464" y="765951"/>
                </a:lnTo>
                <a:cubicBezTo>
                  <a:pt x="1404181" y="763478"/>
                  <a:pt x="1403790" y="757471"/>
                  <a:pt x="1409152" y="754868"/>
                </a:cubicBezTo>
                <a:lnTo>
                  <a:pt x="1513649" y="709819"/>
                </a:lnTo>
                <a:cubicBezTo>
                  <a:pt x="1521317" y="706564"/>
                  <a:pt x="1529941" y="711544"/>
                  <a:pt x="1530898" y="719777"/>
                </a:cubicBezTo>
                <a:lnTo>
                  <a:pt x="1544191" y="832833"/>
                </a:lnTo>
                <a:cubicBezTo>
                  <a:pt x="1545440" y="837354"/>
                  <a:pt x="1539220" y="841443"/>
                  <a:pt x="1534937" y="838970"/>
                </a:cubicBezTo>
                <a:lnTo>
                  <a:pt x="1490368" y="813238"/>
                </a:lnTo>
                <a:lnTo>
                  <a:pt x="1230668" y="1263051"/>
                </a:lnTo>
                <a:cubicBezTo>
                  <a:pt x="1187539" y="1337752"/>
                  <a:pt x="1107473" y="1383528"/>
                  <a:pt x="1021254" y="1383550"/>
                </a:cubicBezTo>
                <a:lnTo>
                  <a:pt x="501543" y="1384361"/>
                </a:lnTo>
                <a:cubicBezTo>
                  <a:pt x="415267" y="1384350"/>
                  <a:pt x="334810" y="1337898"/>
                  <a:pt x="291720" y="1263219"/>
                </a:cubicBezTo>
                <a:lnTo>
                  <a:pt x="32509" y="812697"/>
                </a:lnTo>
                <a:cubicBezTo>
                  <a:pt x="-10581" y="738019"/>
                  <a:pt x="-10971" y="645791"/>
                  <a:pt x="32157" y="571091"/>
                </a:cubicBezTo>
                <a:lnTo>
                  <a:pt x="291857" y="121278"/>
                </a:lnTo>
                <a:cubicBezTo>
                  <a:pt x="334985" y="46577"/>
                  <a:pt x="415052" y="801"/>
                  <a:pt x="501270" y="77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cxnSp>
        <p:nvCxnSpPr>
          <p:cNvPr id="248" name="Straight Connector 247">
            <a:extLst>
              <a:ext uri="{FF2B5EF4-FFF2-40B4-BE49-F238E27FC236}">
                <a16:creationId xmlns:a16="http://schemas.microsoft.com/office/drawing/2014/main" id="{A2EC369A-8CF5-47E5-822D-92D60A46CAB5}"/>
              </a:ext>
            </a:extLst>
          </p:cNvPr>
          <p:cNvCxnSpPr>
            <a:cxnSpLocks/>
          </p:cNvCxnSpPr>
          <p:nvPr/>
        </p:nvCxnSpPr>
        <p:spPr>
          <a:xfrm flipH="1">
            <a:off x="9296400" y="2740428"/>
            <a:ext cx="27868" cy="7546573"/>
          </a:xfrm>
          <a:prstGeom prst="line">
            <a:avLst/>
          </a:prstGeom>
          <a:ln w="38100">
            <a:solidFill>
              <a:srgbClr val="FFC200"/>
            </a:solidFill>
            <a:prstDash val="dash"/>
          </a:ln>
        </p:spPr>
        <p:style>
          <a:lnRef idx="1">
            <a:schemeClr val="dk1"/>
          </a:lnRef>
          <a:fillRef idx="0">
            <a:schemeClr val="dk1"/>
          </a:fillRef>
          <a:effectRef idx="0">
            <a:schemeClr val="dk1"/>
          </a:effectRef>
          <a:fontRef idx="minor">
            <a:schemeClr val="tx1"/>
          </a:fontRef>
        </p:style>
      </p:cxnSp>
      <p:pic>
        <p:nvPicPr>
          <p:cNvPr id="249" name="Picture 248"/>
          <p:cNvPicPr>
            <a:picLocks noChangeAspect="1"/>
          </p:cNvPicPr>
          <p:nvPr/>
        </p:nvPicPr>
        <p:blipFill rotWithShape="1">
          <a:blip r:embed="rId3" cstate="print">
            <a:extLst>
              <a:ext uri="{28A0092B-C50C-407E-A947-70E740481C1C}">
                <a14:useLocalDpi xmlns:a14="http://schemas.microsoft.com/office/drawing/2010/main" val="0"/>
              </a:ext>
            </a:extLst>
          </a:blip>
          <a:srcRect l="34791" t="28880" r="34791" b="27398"/>
          <a:stretch/>
        </p:blipFill>
        <p:spPr>
          <a:xfrm>
            <a:off x="1552394" y="1817721"/>
            <a:ext cx="943681" cy="763006"/>
          </a:xfrm>
          <a:prstGeom prst="rect">
            <a:avLst/>
          </a:prstGeom>
        </p:spPr>
      </p:pic>
    </p:spTree>
    <p:extLst>
      <p:ext uri="{BB962C8B-B14F-4D97-AF65-F5344CB8AC3E}">
        <p14:creationId xmlns:p14="http://schemas.microsoft.com/office/powerpoint/2010/main" val="308574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 name="Straight Connector 154"/>
          <p:cNvCxnSpPr/>
          <p:nvPr/>
        </p:nvCxnSpPr>
        <p:spPr>
          <a:xfrm>
            <a:off x="5410200" y="8647994"/>
            <a:ext cx="1647180" cy="0"/>
          </a:xfrm>
          <a:prstGeom prst="line">
            <a:avLst/>
          </a:prstGeom>
          <a:ln w="57150">
            <a:solidFill>
              <a:srgbClr val="2C92D5"/>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121493" y="6378878"/>
            <a:ext cx="2131714" cy="1934280"/>
          </a:xfrm>
          <a:prstGeom prst="line">
            <a:avLst/>
          </a:prstGeom>
          <a:ln w="57150">
            <a:solidFill>
              <a:srgbClr val="2C92D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9080007" y="6252930"/>
            <a:ext cx="2131714" cy="193428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542947" y="5562438"/>
            <a:ext cx="4382198" cy="0"/>
          </a:xfrm>
          <a:prstGeom prst="line">
            <a:avLst/>
          </a:prstGeom>
          <a:ln w="57150">
            <a:solidFill>
              <a:srgbClr val="13538A"/>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468626" y="5565815"/>
            <a:ext cx="4299484" cy="0"/>
          </a:xfrm>
          <a:prstGeom prst="line">
            <a:avLst/>
          </a:prstGeom>
          <a:ln w="57150">
            <a:solidFill>
              <a:srgbClr val="26C4C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135441" y="2846751"/>
            <a:ext cx="0" cy="2513348"/>
          </a:xfrm>
          <a:prstGeom prst="line">
            <a:avLst/>
          </a:prstGeom>
          <a:ln w="57150">
            <a:solidFill>
              <a:srgbClr val="EA9600"/>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8047390" y="1719461"/>
            <a:ext cx="2176102" cy="2176102"/>
          </a:xfrm>
          <a:prstGeom prst="ellipse">
            <a:avLst/>
          </a:prstGeom>
          <a:solidFill>
            <a:srgbClr val="EA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58" name="Oval 57"/>
          <p:cNvSpPr/>
          <p:nvPr/>
        </p:nvSpPr>
        <p:spPr>
          <a:xfrm>
            <a:off x="7370017" y="4185916"/>
            <a:ext cx="3554940" cy="3554940"/>
          </a:xfrm>
          <a:prstGeom prst="ellipse">
            <a:avLst/>
          </a:prstGeom>
          <a:solidFill>
            <a:schemeClr val="bg1"/>
          </a:solidFill>
          <a:ln w="76200">
            <a:solidFill>
              <a:srgbClr val="303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1" name="TextBox 31"/>
          <p:cNvSpPr txBox="1"/>
          <p:nvPr/>
        </p:nvSpPr>
        <p:spPr>
          <a:xfrm>
            <a:off x="7566448" y="4967173"/>
            <a:ext cx="3155101" cy="2585323"/>
          </a:xfrm>
          <a:prstGeom prst="rect">
            <a:avLst/>
          </a:prstGeom>
        </p:spPr>
        <p:txBody>
          <a:bodyPr wrap="square" lIns="0" tIns="0" rIns="0" bIns="0" rtlCol="0" anchor="t">
            <a:spAutoFit/>
          </a:bodyPr>
          <a:lstStyle/>
          <a:p>
            <a:pPr algn="ctr">
              <a:spcBef>
                <a:spcPct val="0"/>
              </a:spcBef>
            </a:pPr>
            <a:r>
              <a:rPr lang="mn-MN" sz="2400" b="1" spc="101" dirty="0">
                <a:solidFill>
                  <a:srgbClr val="303082"/>
                </a:solidFill>
                <a:latin typeface="Arial" panose="020B0604020202020204" pitchFamily="34" charset="0"/>
                <a:cs typeface="Arial" panose="020B0604020202020204" pitchFamily="34" charset="0"/>
              </a:rPr>
              <a:t>НИЙСЛЭЛИЙН </a:t>
            </a:r>
          </a:p>
          <a:p>
            <a:pPr algn="ctr">
              <a:spcBef>
                <a:spcPct val="0"/>
              </a:spcBef>
            </a:pPr>
            <a:r>
              <a:rPr lang="mn-MN" sz="2400" b="1" spc="101" dirty="0">
                <a:solidFill>
                  <a:srgbClr val="303082"/>
                </a:solidFill>
                <a:latin typeface="Arial" panose="020B0604020202020204" pitchFamily="34" charset="0"/>
                <a:cs typeface="Arial" panose="020B0604020202020204" pitchFamily="34" charset="0"/>
              </a:rPr>
              <a:t>ОРОН НУТГИЙН ӨМЧИТ АЖ АХУЙН </a:t>
            </a:r>
            <a:br>
              <a:rPr lang="mn-MN" sz="2400" b="1" spc="101" dirty="0">
                <a:solidFill>
                  <a:srgbClr val="303082"/>
                </a:solidFill>
                <a:latin typeface="Arial" panose="020B0604020202020204" pitchFamily="34" charset="0"/>
                <a:cs typeface="Arial" panose="020B0604020202020204" pitchFamily="34" charset="0"/>
              </a:rPr>
            </a:br>
            <a:r>
              <a:rPr lang="mn-MN" sz="2400" b="1" spc="101" dirty="0">
                <a:solidFill>
                  <a:srgbClr val="303082"/>
                </a:solidFill>
                <a:latin typeface="Arial" panose="020B0604020202020204" pitchFamily="34" charset="0"/>
                <a:cs typeface="Arial" panose="020B0604020202020204" pitchFamily="34" charset="0"/>
              </a:rPr>
              <a:t>ТООЦООТ ҮЙЛДВЭРИЙН ГАЗРУУД</a:t>
            </a:r>
          </a:p>
          <a:p>
            <a:pPr algn="ctr">
              <a:spcBef>
                <a:spcPct val="0"/>
              </a:spcBef>
            </a:pPr>
            <a:r>
              <a:rPr lang="mn-MN" sz="2400" b="1" u="none" spc="101" dirty="0">
                <a:solidFill>
                  <a:srgbClr val="303082"/>
                </a:solidFill>
                <a:latin typeface="Arial" panose="020B0604020202020204" pitchFamily="34" charset="0"/>
                <a:cs typeface="Arial" panose="020B0604020202020204" pitchFamily="34" charset="0"/>
              </a:rPr>
              <a:t>15</a:t>
            </a:r>
            <a:endParaRPr lang="en-US" sz="2400" b="1" u="none" spc="101" dirty="0">
              <a:solidFill>
                <a:srgbClr val="303082"/>
              </a:solidFill>
              <a:latin typeface="Arial" panose="020B0604020202020204" pitchFamily="34" charset="0"/>
              <a:cs typeface="Arial" panose="020B0604020202020204" pitchFamily="34" charset="0"/>
            </a:endParaRPr>
          </a:p>
        </p:txBody>
      </p:sp>
      <p:sp>
        <p:nvSpPr>
          <p:cNvPr id="33" name="TextBox 33"/>
          <p:cNvSpPr txBox="1"/>
          <p:nvPr/>
        </p:nvSpPr>
        <p:spPr>
          <a:xfrm>
            <a:off x="8280488" y="2392014"/>
            <a:ext cx="1709907" cy="830997"/>
          </a:xfrm>
          <a:prstGeom prst="rect">
            <a:avLst/>
          </a:prstGeom>
        </p:spPr>
        <p:txBody>
          <a:bodyPr lIns="0" tIns="0" rIns="0" bIns="0" rtlCol="0" anchor="t">
            <a:spAutoFit/>
          </a:bodyPr>
          <a:lstStyle/>
          <a:p>
            <a:pPr algn="ctr"/>
            <a:r>
              <a:rPr lang="ru-RU" b="1" dirty="0">
                <a:solidFill>
                  <a:srgbClr val="FFFFFF"/>
                </a:solidFill>
                <a:latin typeface="Arial" panose="020B0604020202020204" pitchFamily="34" charset="0"/>
                <a:cs typeface="Arial" panose="020B0604020202020204" pitchFamily="34" charset="0"/>
              </a:rPr>
              <a:t>ХОТ, НИЙТИЙН АЖ АХУ</a:t>
            </a:r>
            <a:r>
              <a:rPr lang="mn-MN" b="1" dirty="0">
                <a:solidFill>
                  <a:srgbClr val="FFFFFF"/>
                </a:solidFill>
                <a:latin typeface="Arial" panose="020B0604020202020204" pitchFamily="34" charset="0"/>
                <a:cs typeface="Arial" panose="020B0604020202020204" pitchFamily="34" charset="0"/>
              </a:rPr>
              <a:t>Й</a:t>
            </a:r>
            <a:r>
              <a:rPr lang="ru-RU" b="1" dirty="0">
                <a:solidFill>
                  <a:srgbClr val="FFFFFF"/>
                </a:solidFill>
                <a:latin typeface="Arial" panose="020B0604020202020204" pitchFamily="34" charset="0"/>
                <a:cs typeface="Arial" panose="020B0604020202020204" pitchFamily="34" charset="0"/>
              </a:rPr>
              <a:t>Н ЧИГЛЭЛ-6</a:t>
            </a:r>
          </a:p>
        </p:txBody>
      </p:sp>
      <p:grpSp>
        <p:nvGrpSpPr>
          <p:cNvPr id="85" name="Group 84"/>
          <p:cNvGrpSpPr/>
          <p:nvPr/>
        </p:nvGrpSpPr>
        <p:grpSpPr>
          <a:xfrm>
            <a:off x="5954320" y="7477877"/>
            <a:ext cx="2158984" cy="2158984"/>
            <a:chOff x="5888406" y="6808321"/>
            <a:chExt cx="2158984" cy="2158984"/>
          </a:xfrm>
        </p:grpSpPr>
        <p:pic>
          <p:nvPicPr>
            <p:cNvPr id="34" name="Picture 3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888406" y="6808321"/>
              <a:ext cx="2158984" cy="2158984"/>
            </a:xfrm>
            <a:prstGeom prst="rect">
              <a:avLst/>
            </a:prstGeom>
          </p:spPr>
        </p:pic>
        <p:sp>
          <p:nvSpPr>
            <p:cNvPr id="35" name="TextBox 35"/>
            <p:cNvSpPr txBox="1"/>
            <p:nvPr/>
          </p:nvSpPr>
          <p:spPr>
            <a:xfrm>
              <a:off x="6112944" y="7232234"/>
              <a:ext cx="1709907" cy="1384995"/>
            </a:xfrm>
            <a:prstGeom prst="rect">
              <a:avLst/>
            </a:prstGeom>
          </p:spPr>
          <p:txBody>
            <a:bodyPr lIns="0" tIns="0" rIns="0" bIns="0" rtlCol="0" anchor="t">
              <a:spAutoFit/>
            </a:bodyPr>
            <a:lstStyle/>
            <a:p>
              <a:pPr algn="ctr"/>
              <a:r>
                <a:rPr lang="mn-MN" b="1" dirty="0">
                  <a:solidFill>
                    <a:srgbClr val="FFFFFF"/>
                  </a:solidFill>
                  <a:latin typeface="Arial" panose="020B0604020202020204" pitchFamily="34" charset="0"/>
                  <a:cs typeface="Arial" panose="020B0604020202020204" pitchFamily="34" charset="0"/>
                </a:rPr>
                <a:t>ХОТ БАЙГУУЛАЛТ, ХОТЫН ХӨГЖЛИЙН ЧИГЛЭЛ-2</a:t>
              </a:r>
            </a:p>
          </p:txBody>
        </p:sp>
      </p:grpSp>
      <p:grpSp>
        <p:nvGrpSpPr>
          <p:cNvPr id="83" name="Group 82"/>
          <p:cNvGrpSpPr/>
          <p:nvPr/>
        </p:nvGrpSpPr>
        <p:grpSpPr>
          <a:xfrm>
            <a:off x="4788806" y="4477764"/>
            <a:ext cx="2176102" cy="2176102"/>
            <a:chOff x="4788806" y="3084431"/>
            <a:chExt cx="2176102" cy="2176102"/>
          </a:xfrm>
        </p:grpSpPr>
        <p:sp>
          <p:nvSpPr>
            <p:cNvPr id="76" name="Oval 75"/>
            <p:cNvSpPr/>
            <p:nvPr/>
          </p:nvSpPr>
          <p:spPr>
            <a:xfrm>
              <a:off x="4788806" y="3084431"/>
              <a:ext cx="2176102" cy="2176102"/>
            </a:xfrm>
            <a:prstGeom prst="ellipse">
              <a:avLst/>
            </a:prstGeom>
            <a:solidFill>
              <a:srgbClr val="26C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7" name="TextBox 37"/>
            <p:cNvSpPr txBox="1"/>
            <p:nvPr/>
          </p:nvSpPr>
          <p:spPr>
            <a:xfrm>
              <a:off x="4830915" y="3756984"/>
              <a:ext cx="2091885" cy="830997"/>
            </a:xfrm>
            <a:prstGeom prst="rect">
              <a:avLst/>
            </a:prstGeom>
          </p:spPr>
          <p:txBody>
            <a:bodyPr wrap="square" lIns="0" tIns="0" rIns="0" bIns="0" rtlCol="0" anchor="t">
              <a:spAutoFit/>
            </a:bodyPr>
            <a:lstStyle/>
            <a:p>
              <a:pPr algn="ctr"/>
              <a:r>
                <a:rPr lang="mn-MN" b="1" dirty="0">
                  <a:solidFill>
                    <a:srgbClr val="FFFFFF"/>
                  </a:solidFill>
                  <a:latin typeface="Arial" panose="020B0604020202020204" pitchFamily="34" charset="0"/>
                  <a:cs typeface="Arial" panose="020B0604020202020204" pitchFamily="34" charset="0"/>
                </a:rPr>
                <a:t>ТЭЭВРИЙН ҮЙЛЧИЛГЭЭНИЙ ЧИГЛЭЛ-2</a:t>
              </a:r>
            </a:p>
          </p:txBody>
        </p:sp>
      </p:grpSp>
      <p:grpSp>
        <p:nvGrpSpPr>
          <p:cNvPr id="84" name="Group 83"/>
          <p:cNvGrpSpPr/>
          <p:nvPr/>
        </p:nvGrpSpPr>
        <p:grpSpPr>
          <a:xfrm>
            <a:off x="11323710" y="4500508"/>
            <a:ext cx="2158984" cy="2158984"/>
            <a:chOff x="11323710" y="3107175"/>
            <a:chExt cx="2158984" cy="2158984"/>
          </a:xfrm>
        </p:grpSpPr>
        <p:pic>
          <p:nvPicPr>
            <p:cNvPr id="38"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323710" y="3107175"/>
              <a:ext cx="2158984" cy="2158984"/>
            </a:xfrm>
            <a:prstGeom prst="rect">
              <a:avLst/>
            </a:prstGeom>
          </p:spPr>
        </p:pic>
        <p:sp>
          <p:nvSpPr>
            <p:cNvPr id="39" name="TextBox 39"/>
            <p:cNvSpPr txBox="1"/>
            <p:nvPr/>
          </p:nvSpPr>
          <p:spPr>
            <a:xfrm>
              <a:off x="11559122" y="3513772"/>
              <a:ext cx="1688160" cy="1477328"/>
            </a:xfrm>
            <a:prstGeom prst="rect">
              <a:avLst/>
            </a:prstGeom>
          </p:spPr>
          <p:txBody>
            <a:bodyPr wrap="square" lIns="0" tIns="0" rIns="0" bIns="0" rtlCol="0" anchor="t">
              <a:spAutoFit/>
            </a:bodyPr>
            <a:lstStyle/>
            <a:p>
              <a:pPr algn="ctr"/>
              <a:r>
                <a:rPr lang="mn-MN" sz="1600" b="1" dirty="0">
                  <a:solidFill>
                    <a:srgbClr val="FFFFFF"/>
                  </a:solidFill>
                  <a:latin typeface="Arial" panose="020B0604020202020204" pitchFamily="34" charset="0"/>
                  <a:cs typeface="Arial" panose="020B0604020202020204" pitchFamily="34" charset="0"/>
                </a:rPr>
                <a:t>СУРГУУЛИЙН ӨМНӨХ БАЙГУУЛЛАГУУ</a:t>
              </a:r>
            </a:p>
            <a:p>
              <a:pPr algn="ctr"/>
              <a:r>
                <a:rPr lang="mn-MN" sz="1600" b="1" dirty="0">
                  <a:solidFill>
                    <a:srgbClr val="FFFFFF"/>
                  </a:solidFill>
                  <a:latin typeface="Arial" panose="020B0604020202020204" pitchFamily="34" charset="0"/>
                  <a:cs typeface="Arial" panose="020B0604020202020204" pitchFamily="34" charset="0"/>
                </a:rPr>
                <a:t>-ДЫН ХҮНСНИЙ ХАНГАМЖ </a:t>
              </a:r>
            </a:p>
            <a:p>
              <a:pPr algn="ctr"/>
              <a:r>
                <a:rPr lang="mn-MN" sz="1600" b="1" dirty="0">
                  <a:solidFill>
                    <a:srgbClr val="FFFFFF"/>
                  </a:solidFill>
                  <a:latin typeface="Arial" panose="020B0604020202020204" pitchFamily="34" charset="0"/>
                  <a:cs typeface="Arial" panose="020B0604020202020204" pitchFamily="34" charset="0"/>
                </a:rPr>
                <a:t>ЧИГЛЭЛ-4</a:t>
              </a:r>
            </a:p>
          </p:txBody>
        </p:sp>
      </p:grpSp>
      <p:sp>
        <p:nvSpPr>
          <p:cNvPr id="54" name="TextBox 54"/>
          <p:cNvSpPr txBox="1"/>
          <p:nvPr/>
        </p:nvSpPr>
        <p:spPr>
          <a:xfrm>
            <a:off x="14834152" y="5071517"/>
            <a:ext cx="2844248" cy="276999"/>
          </a:xfrm>
          <a:prstGeom prst="rect">
            <a:avLst/>
          </a:prstGeom>
        </p:spPr>
        <p:txBody>
          <a:bodyPr wrap="square" lIns="0" tIns="0" rIns="0" bIns="0" rtlCol="0" anchor="t">
            <a:spAutoFit/>
          </a:bodyPr>
          <a:lstStyle/>
          <a:p>
            <a:pPr>
              <a:spcBef>
                <a:spcPct val="50000"/>
              </a:spcBef>
            </a:pPr>
            <a:r>
              <a:rPr lang="mn-MN" dirty="0">
                <a:solidFill>
                  <a:srgbClr val="13538A"/>
                </a:solidFill>
                <a:latin typeface="Arial" panose="020B0604020202020204" pitchFamily="34" charset="0"/>
                <a:cs typeface="Arial" panose="020B0604020202020204" pitchFamily="34" charset="0"/>
              </a:rPr>
              <a:t>Хүнс хангамж ОНӨААТҮГ</a:t>
            </a:r>
          </a:p>
        </p:txBody>
      </p:sp>
      <p:sp>
        <p:nvSpPr>
          <p:cNvPr id="55" name="TextBox 55"/>
          <p:cNvSpPr txBox="1"/>
          <p:nvPr/>
        </p:nvSpPr>
        <p:spPr>
          <a:xfrm>
            <a:off x="14834152" y="5591686"/>
            <a:ext cx="2844248" cy="341119"/>
          </a:xfrm>
          <a:prstGeom prst="rect">
            <a:avLst/>
          </a:prstGeom>
        </p:spPr>
        <p:txBody>
          <a:bodyPr wrap="square" lIns="0" tIns="0" rIns="0" bIns="0" rtlCol="0" anchor="t">
            <a:spAutoFit/>
          </a:bodyPr>
          <a:lstStyle/>
          <a:p>
            <a:pPr>
              <a:lnSpc>
                <a:spcPts val="3000"/>
              </a:lnSpc>
            </a:pPr>
            <a:r>
              <a:rPr lang="mn-MN" dirty="0">
                <a:solidFill>
                  <a:srgbClr val="13538A"/>
                </a:solidFill>
                <a:latin typeface="Arial" panose="020B0604020202020204" pitchFamily="34" charset="0"/>
                <a:cs typeface="Arial" panose="020B0604020202020204" pitchFamily="34" charset="0"/>
              </a:rPr>
              <a:t>Өсвөр үе хүнс ОНӨААТҮГ</a:t>
            </a:r>
            <a:endParaRPr lang="en-US" dirty="0">
              <a:solidFill>
                <a:srgbClr val="13538A"/>
              </a:solidFill>
              <a:latin typeface="Arial" panose="020B0604020202020204" pitchFamily="34" charset="0"/>
              <a:cs typeface="Arial" panose="020B0604020202020204" pitchFamily="34" charset="0"/>
            </a:endParaRPr>
          </a:p>
        </p:txBody>
      </p:sp>
      <p:sp>
        <p:nvSpPr>
          <p:cNvPr id="56" name="TextBox 56"/>
          <p:cNvSpPr txBox="1"/>
          <p:nvPr/>
        </p:nvSpPr>
        <p:spPr>
          <a:xfrm>
            <a:off x="14834152" y="4466273"/>
            <a:ext cx="2675604" cy="276999"/>
          </a:xfrm>
          <a:prstGeom prst="rect">
            <a:avLst/>
          </a:prstGeom>
        </p:spPr>
        <p:txBody>
          <a:bodyPr wrap="square" lIns="0" tIns="0" rIns="0" bIns="0" rtlCol="0" anchor="t">
            <a:spAutoFit/>
          </a:bodyPr>
          <a:lstStyle/>
          <a:p>
            <a:pPr>
              <a:spcBef>
                <a:spcPct val="50000"/>
              </a:spcBef>
            </a:pPr>
            <a:r>
              <a:rPr lang="mn-MN" dirty="0">
                <a:solidFill>
                  <a:srgbClr val="13538A"/>
                </a:solidFill>
                <a:latin typeface="Arial" panose="020B0604020202020204" pitchFamily="34" charset="0"/>
                <a:cs typeface="Arial" panose="020B0604020202020204" pitchFamily="34" charset="0"/>
              </a:rPr>
              <a:t>Асгат хүнс ОНӨААТҮГ</a:t>
            </a:r>
          </a:p>
        </p:txBody>
      </p:sp>
      <p:sp>
        <p:nvSpPr>
          <p:cNvPr id="57" name="TextBox 57"/>
          <p:cNvSpPr txBox="1"/>
          <p:nvPr/>
        </p:nvSpPr>
        <p:spPr>
          <a:xfrm>
            <a:off x="14834152" y="6261219"/>
            <a:ext cx="2844248" cy="276999"/>
          </a:xfrm>
          <a:prstGeom prst="rect">
            <a:avLst/>
          </a:prstGeom>
        </p:spPr>
        <p:txBody>
          <a:bodyPr wrap="square" lIns="0" tIns="0" rIns="0" bIns="0" rtlCol="0" anchor="t">
            <a:spAutoFit/>
          </a:bodyPr>
          <a:lstStyle/>
          <a:p>
            <a:pPr>
              <a:spcBef>
                <a:spcPct val="50000"/>
              </a:spcBef>
            </a:pPr>
            <a:r>
              <a:rPr lang="mn-MN" dirty="0">
                <a:solidFill>
                  <a:srgbClr val="13538A"/>
                </a:solidFill>
                <a:latin typeface="Arial" panose="020B0604020202020204" pitchFamily="34" charset="0"/>
                <a:cs typeface="Arial" panose="020B0604020202020204" pitchFamily="34" charset="0"/>
              </a:rPr>
              <a:t>Багачууд хүнс ОНӨААТҮГ</a:t>
            </a:r>
          </a:p>
        </p:txBody>
      </p:sp>
      <p:grpSp>
        <p:nvGrpSpPr>
          <p:cNvPr id="86" name="Group 85"/>
          <p:cNvGrpSpPr/>
          <p:nvPr/>
        </p:nvGrpSpPr>
        <p:grpSpPr>
          <a:xfrm>
            <a:off x="10308547" y="7477877"/>
            <a:ext cx="2201212" cy="2176102"/>
            <a:chOff x="10242633" y="6808321"/>
            <a:chExt cx="2201212" cy="2176102"/>
          </a:xfrm>
        </p:grpSpPr>
        <p:sp>
          <p:nvSpPr>
            <p:cNvPr id="75" name="Oval 74"/>
            <p:cNvSpPr/>
            <p:nvPr/>
          </p:nvSpPr>
          <p:spPr>
            <a:xfrm>
              <a:off x="10242633" y="6808321"/>
              <a:ext cx="2176102" cy="217610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74" name="TextBox 35"/>
            <p:cNvSpPr txBox="1"/>
            <p:nvPr/>
          </p:nvSpPr>
          <p:spPr>
            <a:xfrm>
              <a:off x="10263667" y="7327635"/>
              <a:ext cx="2180178" cy="1107996"/>
            </a:xfrm>
            <a:prstGeom prst="rect">
              <a:avLst/>
            </a:prstGeom>
          </p:spPr>
          <p:txBody>
            <a:bodyPr wrap="square" lIns="0" tIns="0" rIns="0" bIns="0" rtlCol="0" anchor="t">
              <a:spAutoFit/>
            </a:bodyPr>
            <a:lstStyle/>
            <a:p>
              <a:pPr algn="ctr"/>
              <a:r>
                <a:rPr lang="mn-MN" b="1" dirty="0">
                  <a:solidFill>
                    <a:srgbClr val="FFFFFF"/>
                  </a:solidFill>
                  <a:latin typeface="Arial" panose="020B0604020202020204" pitchFamily="34" charset="0"/>
                  <a:cs typeface="Arial" panose="020B0604020202020204" pitchFamily="34" charset="0"/>
                </a:rPr>
                <a:t>НИЙГМИЙН </a:t>
              </a:r>
            </a:p>
            <a:p>
              <a:pPr algn="ctr"/>
              <a:r>
                <a:rPr lang="mn-MN" b="1" dirty="0">
                  <a:solidFill>
                    <a:srgbClr val="FFFFFF"/>
                  </a:solidFill>
                  <a:latin typeface="Arial" panose="020B0604020202020204" pitchFamily="34" charset="0"/>
                  <a:cs typeface="Arial" panose="020B0604020202020204" pitchFamily="34" charset="0"/>
                </a:rPr>
                <a:t>СУУРЬ ҮЙЛЧИЛГЭЭНИЙ ЧИГЛЭЛ-1</a:t>
              </a:r>
            </a:p>
          </p:txBody>
        </p:sp>
      </p:grpSp>
      <p:grpSp>
        <p:nvGrpSpPr>
          <p:cNvPr id="77" name="Group 76"/>
          <p:cNvGrpSpPr/>
          <p:nvPr/>
        </p:nvGrpSpPr>
        <p:grpSpPr>
          <a:xfrm>
            <a:off x="0" y="-4560"/>
            <a:ext cx="4191000" cy="488867"/>
            <a:chOff x="0" y="-4565"/>
            <a:chExt cx="4191000" cy="488867"/>
          </a:xfrm>
        </p:grpSpPr>
        <p:sp>
          <p:nvSpPr>
            <p:cNvPr id="78" name="Round Single Corner Rectangle 77"/>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79" name="Group 78"/>
            <p:cNvGrpSpPr/>
            <p:nvPr/>
          </p:nvGrpSpPr>
          <p:grpSpPr>
            <a:xfrm>
              <a:off x="228600" y="33753"/>
              <a:ext cx="375928" cy="375928"/>
              <a:chOff x="62067" y="154286"/>
              <a:chExt cx="375928" cy="375928"/>
            </a:xfrm>
          </p:grpSpPr>
          <p:sp>
            <p:nvSpPr>
              <p:cNvPr id="81" name="Oval 80"/>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82" name="Picture 8"/>
              <p:cNvPicPr>
                <a:picLocks noChangeAspect="1"/>
              </p:cNvPicPr>
              <p:nvPr/>
            </p:nvPicPr>
            <p:blipFill>
              <a:blip r:embed="rId4"/>
              <a:srcRect/>
              <a:stretch>
                <a:fillRect/>
              </a:stretch>
            </p:blipFill>
            <p:spPr>
              <a:xfrm>
                <a:off x="62067" y="154286"/>
                <a:ext cx="375928" cy="375928"/>
              </a:xfrm>
              <a:prstGeom prst="rect">
                <a:avLst/>
              </a:prstGeom>
            </p:spPr>
          </p:pic>
        </p:grpSp>
        <p:sp>
          <p:nvSpPr>
            <p:cNvPr id="80"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grpSp>
        <p:nvGrpSpPr>
          <p:cNvPr id="123" name="Group 122"/>
          <p:cNvGrpSpPr/>
          <p:nvPr/>
        </p:nvGrpSpPr>
        <p:grpSpPr>
          <a:xfrm>
            <a:off x="13897970" y="4558051"/>
            <a:ext cx="783790" cy="1892323"/>
            <a:chOff x="13897970" y="3280352"/>
            <a:chExt cx="783790" cy="1892323"/>
          </a:xfrm>
        </p:grpSpPr>
        <p:grpSp>
          <p:nvGrpSpPr>
            <p:cNvPr id="110" name="Group 109"/>
            <p:cNvGrpSpPr/>
            <p:nvPr/>
          </p:nvGrpSpPr>
          <p:grpSpPr>
            <a:xfrm>
              <a:off x="13900702" y="3280352"/>
              <a:ext cx="774837" cy="90278"/>
              <a:chOff x="13900702" y="2762009"/>
              <a:chExt cx="774837" cy="90278"/>
            </a:xfrm>
          </p:grpSpPr>
          <p:cxnSp>
            <p:nvCxnSpPr>
              <p:cNvPr id="107" name="Straight Connector 106"/>
              <p:cNvCxnSpPr/>
              <p:nvPr/>
            </p:nvCxnSpPr>
            <p:spPr>
              <a:xfrm>
                <a:off x="13900702" y="2807148"/>
                <a:ext cx="729698" cy="0"/>
              </a:xfrm>
              <a:prstGeom prst="line">
                <a:avLst/>
              </a:prstGeom>
              <a:ln w="38100">
                <a:solidFill>
                  <a:srgbClr val="13538A"/>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14585261" y="2762009"/>
                <a:ext cx="90278" cy="90278"/>
              </a:xfrm>
              <a:prstGeom prst="ellipse">
                <a:avLst/>
              </a:prstGeom>
              <a:solidFill>
                <a:srgbClr val="13538A"/>
              </a:solidFill>
              <a:ln>
                <a:solidFill>
                  <a:srgbClr val="1353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cxnSp>
          <p:nvCxnSpPr>
            <p:cNvPr id="111" name="Straight Connector 110"/>
            <p:cNvCxnSpPr/>
            <p:nvPr/>
          </p:nvCxnSpPr>
          <p:spPr>
            <a:xfrm>
              <a:off x="13914877" y="3325491"/>
              <a:ext cx="0" cy="1796528"/>
            </a:xfrm>
            <a:prstGeom prst="line">
              <a:avLst/>
            </a:prstGeom>
            <a:ln w="38100">
              <a:solidFill>
                <a:srgbClr val="13538A"/>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13906923" y="3892533"/>
              <a:ext cx="774837" cy="90278"/>
              <a:chOff x="13900702" y="2762009"/>
              <a:chExt cx="774837" cy="90278"/>
            </a:xfrm>
          </p:grpSpPr>
          <p:cxnSp>
            <p:nvCxnSpPr>
              <p:cNvPr id="113" name="Straight Connector 112"/>
              <p:cNvCxnSpPr/>
              <p:nvPr/>
            </p:nvCxnSpPr>
            <p:spPr>
              <a:xfrm>
                <a:off x="13900702" y="2807148"/>
                <a:ext cx="729698" cy="0"/>
              </a:xfrm>
              <a:prstGeom prst="line">
                <a:avLst/>
              </a:prstGeom>
              <a:ln w="38100">
                <a:solidFill>
                  <a:srgbClr val="13538A"/>
                </a:solidFill>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14585261" y="2762009"/>
                <a:ext cx="90278" cy="90278"/>
              </a:xfrm>
              <a:prstGeom prst="ellipse">
                <a:avLst/>
              </a:prstGeom>
              <a:solidFill>
                <a:srgbClr val="13538A"/>
              </a:solidFill>
              <a:ln>
                <a:solidFill>
                  <a:srgbClr val="1353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115" name="Group 114"/>
            <p:cNvGrpSpPr/>
            <p:nvPr/>
          </p:nvGrpSpPr>
          <p:grpSpPr>
            <a:xfrm>
              <a:off x="13897970" y="4480134"/>
              <a:ext cx="774837" cy="90278"/>
              <a:chOff x="13900702" y="2762009"/>
              <a:chExt cx="774837" cy="90278"/>
            </a:xfrm>
          </p:grpSpPr>
          <p:cxnSp>
            <p:nvCxnSpPr>
              <p:cNvPr id="116" name="Straight Connector 115"/>
              <p:cNvCxnSpPr/>
              <p:nvPr/>
            </p:nvCxnSpPr>
            <p:spPr>
              <a:xfrm>
                <a:off x="13900702" y="2807148"/>
                <a:ext cx="729698" cy="0"/>
              </a:xfrm>
              <a:prstGeom prst="line">
                <a:avLst/>
              </a:prstGeom>
              <a:ln w="38100">
                <a:solidFill>
                  <a:srgbClr val="13538A"/>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14585261" y="2762009"/>
                <a:ext cx="90278" cy="90278"/>
              </a:xfrm>
              <a:prstGeom prst="ellipse">
                <a:avLst/>
              </a:prstGeom>
              <a:solidFill>
                <a:srgbClr val="13538A"/>
              </a:solidFill>
              <a:ln>
                <a:solidFill>
                  <a:srgbClr val="1353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118" name="Group 117"/>
            <p:cNvGrpSpPr/>
            <p:nvPr/>
          </p:nvGrpSpPr>
          <p:grpSpPr>
            <a:xfrm>
              <a:off x="13897970" y="5082397"/>
              <a:ext cx="774837" cy="90278"/>
              <a:chOff x="13900702" y="2762009"/>
              <a:chExt cx="774837" cy="90278"/>
            </a:xfrm>
          </p:grpSpPr>
          <p:cxnSp>
            <p:nvCxnSpPr>
              <p:cNvPr id="119" name="Straight Connector 118"/>
              <p:cNvCxnSpPr/>
              <p:nvPr/>
            </p:nvCxnSpPr>
            <p:spPr>
              <a:xfrm>
                <a:off x="13900702" y="2807148"/>
                <a:ext cx="729698" cy="0"/>
              </a:xfrm>
              <a:prstGeom prst="line">
                <a:avLst/>
              </a:prstGeom>
              <a:ln w="38100">
                <a:solidFill>
                  <a:srgbClr val="13538A"/>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14585261" y="2762009"/>
                <a:ext cx="90278" cy="90278"/>
              </a:xfrm>
              <a:prstGeom prst="ellipse">
                <a:avLst/>
              </a:prstGeom>
              <a:solidFill>
                <a:srgbClr val="13538A"/>
              </a:solidFill>
              <a:ln>
                <a:solidFill>
                  <a:srgbClr val="1353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sp>
        <p:nvSpPr>
          <p:cNvPr id="124" name="Rectangle 123">
            <a:extLst>
              <a:ext uri="{FF2B5EF4-FFF2-40B4-BE49-F238E27FC236}">
                <a16:creationId xmlns:a16="http://schemas.microsoft.com/office/drawing/2014/main" id="{D9CB4216-C4CF-4970-BD98-A1F1D3CDFDF3}"/>
              </a:ext>
            </a:extLst>
          </p:cNvPr>
          <p:cNvSpPr/>
          <p:nvPr/>
        </p:nvSpPr>
        <p:spPr>
          <a:xfrm>
            <a:off x="13151381" y="8349347"/>
            <a:ext cx="4225081" cy="415458"/>
          </a:xfrm>
          <a:prstGeom prst="rect">
            <a:avLst/>
          </a:prstGeom>
        </p:spPr>
        <p:txBody>
          <a:bodyPr wrap="square" lIns="137119" tIns="68560" rIns="137119" bIns="685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mn-MN" dirty="0">
                <a:solidFill>
                  <a:schemeClr val="accent6"/>
                </a:solidFill>
                <a:latin typeface="Arial" panose="020B0604020202020204" pitchFamily="34" charset="0"/>
                <a:cs typeface="Arial" panose="020B0604020202020204" pitchFamily="34" charset="0"/>
              </a:rPr>
              <a:t> Гэрлэх ёслолын ордон ОНӨААТҮГ</a:t>
            </a:r>
          </a:p>
        </p:txBody>
      </p:sp>
      <p:grpSp>
        <p:nvGrpSpPr>
          <p:cNvPr id="164" name="Group 163"/>
          <p:cNvGrpSpPr/>
          <p:nvPr/>
        </p:nvGrpSpPr>
        <p:grpSpPr>
          <a:xfrm>
            <a:off x="4646906" y="8131743"/>
            <a:ext cx="783790" cy="1037462"/>
            <a:chOff x="4646906" y="6954308"/>
            <a:chExt cx="783790" cy="1037462"/>
          </a:xfrm>
        </p:grpSpPr>
        <p:cxnSp>
          <p:nvCxnSpPr>
            <p:cNvPr id="127" name="Straight Connector 126"/>
            <p:cNvCxnSpPr/>
            <p:nvPr/>
          </p:nvCxnSpPr>
          <p:spPr>
            <a:xfrm>
              <a:off x="5413789" y="6999447"/>
              <a:ext cx="0" cy="947184"/>
            </a:xfrm>
            <a:prstGeom prst="line">
              <a:avLst/>
            </a:prstGeom>
            <a:solidFill>
              <a:srgbClr val="2C92D5"/>
            </a:solidFill>
            <a:ln w="38100">
              <a:solidFill>
                <a:srgbClr val="2C92D5"/>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flipH="1">
              <a:off x="4646906" y="6954308"/>
              <a:ext cx="774837" cy="90278"/>
              <a:chOff x="13900702" y="2762009"/>
              <a:chExt cx="774837" cy="90278"/>
            </a:xfrm>
            <a:solidFill>
              <a:srgbClr val="2C92D5"/>
            </a:solidFill>
          </p:grpSpPr>
          <p:cxnSp>
            <p:nvCxnSpPr>
              <p:cNvPr id="135" name="Straight Connector 134"/>
              <p:cNvCxnSpPr/>
              <p:nvPr/>
            </p:nvCxnSpPr>
            <p:spPr>
              <a:xfrm>
                <a:off x="13900702" y="2807148"/>
                <a:ext cx="729698" cy="0"/>
              </a:xfrm>
              <a:prstGeom prst="line">
                <a:avLst/>
              </a:prstGeom>
              <a:grpFill/>
              <a:ln w="38100">
                <a:solidFill>
                  <a:srgbClr val="2C92D5"/>
                </a:solidFill>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14585261" y="2762009"/>
                <a:ext cx="90278" cy="90278"/>
              </a:xfrm>
              <a:prstGeom prst="ellipse">
                <a:avLst/>
              </a:prstGeom>
              <a:grpFill/>
              <a:ln>
                <a:solidFill>
                  <a:srgbClr val="2C9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129" name="Group 128"/>
            <p:cNvGrpSpPr/>
            <p:nvPr/>
          </p:nvGrpSpPr>
          <p:grpSpPr>
            <a:xfrm flipH="1">
              <a:off x="4655859" y="7901492"/>
              <a:ext cx="774837" cy="90278"/>
              <a:chOff x="13900702" y="2762009"/>
              <a:chExt cx="774837" cy="90278"/>
            </a:xfrm>
            <a:solidFill>
              <a:srgbClr val="2C92D5"/>
            </a:solidFill>
          </p:grpSpPr>
          <p:cxnSp>
            <p:nvCxnSpPr>
              <p:cNvPr id="133" name="Straight Connector 132"/>
              <p:cNvCxnSpPr/>
              <p:nvPr/>
            </p:nvCxnSpPr>
            <p:spPr>
              <a:xfrm>
                <a:off x="13900702" y="2807148"/>
                <a:ext cx="729698" cy="0"/>
              </a:xfrm>
              <a:prstGeom prst="line">
                <a:avLst/>
              </a:prstGeom>
              <a:grpFill/>
              <a:ln w="38100">
                <a:solidFill>
                  <a:srgbClr val="2C92D5"/>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4585261" y="2762009"/>
                <a:ext cx="90278" cy="90278"/>
              </a:xfrm>
              <a:prstGeom prst="ellipse">
                <a:avLst/>
              </a:prstGeom>
              <a:grpFill/>
              <a:ln>
                <a:solidFill>
                  <a:srgbClr val="2C9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grpSp>
        <p:nvGrpSpPr>
          <p:cNvPr id="153" name="Group 152"/>
          <p:cNvGrpSpPr/>
          <p:nvPr/>
        </p:nvGrpSpPr>
        <p:grpSpPr>
          <a:xfrm>
            <a:off x="12376544" y="8513325"/>
            <a:ext cx="774837" cy="90278"/>
            <a:chOff x="12376544" y="7437965"/>
            <a:chExt cx="774837" cy="90278"/>
          </a:xfrm>
        </p:grpSpPr>
        <p:cxnSp>
          <p:nvCxnSpPr>
            <p:cNvPr id="151" name="Straight Connector 150"/>
            <p:cNvCxnSpPr/>
            <p:nvPr/>
          </p:nvCxnSpPr>
          <p:spPr>
            <a:xfrm>
              <a:off x="12376544" y="7483104"/>
              <a:ext cx="729698" cy="0"/>
            </a:xfrm>
            <a:prstGeom prst="line">
              <a:avLst/>
            </a:prstGeom>
            <a:solidFill>
              <a:schemeClr val="accent6"/>
            </a:solidFill>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13061103" y="7437965"/>
              <a:ext cx="90278" cy="9027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154" name="Rectangle 153">
            <a:extLst>
              <a:ext uri="{FF2B5EF4-FFF2-40B4-BE49-F238E27FC236}">
                <a16:creationId xmlns:a16="http://schemas.microsoft.com/office/drawing/2014/main" id="{6220A32E-3C63-442A-A8AB-4F2C44ADC0D6}"/>
              </a:ext>
            </a:extLst>
          </p:cNvPr>
          <p:cNvSpPr/>
          <p:nvPr/>
        </p:nvSpPr>
        <p:spPr>
          <a:xfrm>
            <a:off x="1320040" y="8783633"/>
            <a:ext cx="3246299" cy="692457"/>
          </a:xfrm>
          <a:prstGeom prst="rect">
            <a:avLst/>
          </a:prstGeom>
        </p:spPr>
        <p:txBody>
          <a:bodyPr wrap="square" lIns="137119" tIns="68560" rIns="137119" bIns="685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50000"/>
              </a:spcBef>
            </a:pPr>
            <a:r>
              <a:rPr lang="mn-MN" dirty="0">
                <a:solidFill>
                  <a:srgbClr val="2C92D5"/>
                </a:solidFill>
                <a:latin typeface="Arial" panose="020B0604020202020204" pitchFamily="34" charset="0"/>
                <a:cs typeface="Arial" panose="020B0604020202020204" pitchFamily="34" charset="0"/>
              </a:rPr>
              <a:t>Хот төлөвлөлт, судалгааны институт ОНӨААТҮГ</a:t>
            </a:r>
          </a:p>
        </p:txBody>
      </p:sp>
      <p:grpSp>
        <p:nvGrpSpPr>
          <p:cNvPr id="165" name="Group 164"/>
          <p:cNvGrpSpPr/>
          <p:nvPr/>
        </p:nvGrpSpPr>
        <p:grpSpPr>
          <a:xfrm>
            <a:off x="3708823" y="5033153"/>
            <a:ext cx="783790" cy="1037462"/>
            <a:chOff x="4646906" y="6954308"/>
            <a:chExt cx="783790" cy="1037462"/>
          </a:xfrm>
          <a:solidFill>
            <a:srgbClr val="23B7B3"/>
          </a:solidFill>
        </p:grpSpPr>
        <p:cxnSp>
          <p:nvCxnSpPr>
            <p:cNvPr id="166" name="Straight Connector 165"/>
            <p:cNvCxnSpPr/>
            <p:nvPr/>
          </p:nvCxnSpPr>
          <p:spPr>
            <a:xfrm>
              <a:off x="5413789" y="6999447"/>
              <a:ext cx="0" cy="947184"/>
            </a:xfrm>
            <a:prstGeom prst="line">
              <a:avLst/>
            </a:prstGeom>
            <a:grpFill/>
            <a:ln w="38100">
              <a:solidFill>
                <a:srgbClr val="23B7B3"/>
              </a:solidFill>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flipH="1">
              <a:off x="4646906" y="6954308"/>
              <a:ext cx="774837" cy="90278"/>
              <a:chOff x="13900702" y="2762009"/>
              <a:chExt cx="774837" cy="90278"/>
            </a:xfrm>
            <a:grpFill/>
          </p:grpSpPr>
          <p:cxnSp>
            <p:nvCxnSpPr>
              <p:cNvPr id="171" name="Straight Connector 170"/>
              <p:cNvCxnSpPr/>
              <p:nvPr/>
            </p:nvCxnSpPr>
            <p:spPr>
              <a:xfrm>
                <a:off x="13900702" y="2807148"/>
                <a:ext cx="729698" cy="0"/>
              </a:xfrm>
              <a:prstGeom prst="line">
                <a:avLst/>
              </a:prstGeom>
              <a:grpFill/>
              <a:ln w="38100">
                <a:solidFill>
                  <a:srgbClr val="23B7B3"/>
                </a:solidFill>
              </a:ln>
            </p:spPr>
            <p:style>
              <a:lnRef idx="1">
                <a:schemeClr val="accent1"/>
              </a:lnRef>
              <a:fillRef idx="0">
                <a:schemeClr val="accent1"/>
              </a:fillRef>
              <a:effectRef idx="0">
                <a:schemeClr val="accent1"/>
              </a:effectRef>
              <a:fontRef idx="minor">
                <a:schemeClr val="tx1"/>
              </a:fontRef>
            </p:style>
          </p:cxnSp>
          <p:sp>
            <p:nvSpPr>
              <p:cNvPr id="172" name="Oval 171"/>
              <p:cNvSpPr/>
              <p:nvPr/>
            </p:nvSpPr>
            <p:spPr>
              <a:xfrm>
                <a:off x="14585261" y="2762009"/>
                <a:ext cx="90278" cy="90278"/>
              </a:xfrm>
              <a:prstGeom prst="ellipse">
                <a:avLst/>
              </a:prstGeom>
              <a:grpFill/>
              <a:ln>
                <a:solidFill>
                  <a:srgbClr val="23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168" name="Group 167"/>
            <p:cNvGrpSpPr/>
            <p:nvPr/>
          </p:nvGrpSpPr>
          <p:grpSpPr>
            <a:xfrm flipH="1">
              <a:off x="4655859" y="7901492"/>
              <a:ext cx="774837" cy="90278"/>
              <a:chOff x="13900702" y="2762009"/>
              <a:chExt cx="774837" cy="90278"/>
            </a:xfrm>
            <a:grpFill/>
          </p:grpSpPr>
          <p:cxnSp>
            <p:nvCxnSpPr>
              <p:cNvPr id="169" name="Straight Connector 168"/>
              <p:cNvCxnSpPr/>
              <p:nvPr/>
            </p:nvCxnSpPr>
            <p:spPr>
              <a:xfrm>
                <a:off x="13900702" y="2807148"/>
                <a:ext cx="729698" cy="0"/>
              </a:xfrm>
              <a:prstGeom prst="line">
                <a:avLst/>
              </a:prstGeom>
              <a:grpFill/>
              <a:ln w="38100">
                <a:solidFill>
                  <a:srgbClr val="23B7B3"/>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14585261" y="2762009"/>
                <a:ext cx="90278" cy="90278"/>
              </a:xfrm>
              <a:prstGeom prst="ellipse">
                <a:avLst/>
              </a:prstGeom>
              <a:grpFill/>
              <a:ln>
                <a:solidFill>
                  <a:srgbClr val="23B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sp>
        <p:nvSpPr>
          <p:cNvPr id="174" name="Rectangle 173">
            <a:extLst>
              <a:ext uri="{FF2B5EF4-FFF2-40B4-BE49-F238E27FC236}">
                <a16:creationId xmlns:a16="http://schemas.microsoft.com/office/drawing/2014/main" id="{6220A32E-3C63-442A-A8AB-4F2C44ADC0D6}"/>
              </a:ext>
            </a:extLst>
          </p:cNvPr>
          <p:cNvSpPr/>
          <p:nvPr/>
        </p:nvSpPr>
        <p:spPr>
          <a:xfrm>
            <a:off x="866362" y="7836025"/>
            <a:ext cx="3699977" cy="692457"/>
          </a:xfrm>
          <a:prstGeom prst="rect">
            <a:avLst/>
          </a:prstGeom>
        </p:spPr>
        <p:txBody>
          <a:bodyPr wrap="square" lIns="137119" tIns="68560" rIns="137119" bIns="685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50000"/>
              </a:spcBef>
            </a:pPr>
            <a:r>
              <a:rPr lang="mn-MN" dirty="0">
                <a:solidFill>
                  <a:srgbClr val="2C92D5"/>
                </a:solidFill>
                <a:latin typeface="Arial" panose="020B0604020202020204" pitchFamily="34" charset="0"/>
                <a:cs typeface="Arial" panose="020B0604020202020204" pitchFamily="34" charset="0"/>
              </a:rPr>
              <a:t>Нийслэлийн Хөрөнгө оруулалтын газар ОНӨААТҮГ</a:t>
            </a:r>
          </a:p>
        </p:txBody>
      </p:sp>
      <p:sp>
        <p:nvSpPr>
          <p:cNvPr id="175" name="Rectangle 174">
            <a:extLst>
              <a:ext uri="{FF2B5EF4-FFF2-40B4-BE49-F238E27FC236}">
                <a16:creationId xmlns:a16="http://schemas.microsoft.com/office/drawing/2014/main" id="{DE9FCCE7-B8EF-4109-8750-6283A5B47B5F}"/>
              </a:ext>
            </a:extLst>
          </p:cNvPr>
          <p:cNvSpPr/>
          <p:nvPr/>
        </p:nvSpPr>
        <p:spPr>
          <a:xfrm>
            <a:off x="685799" y="5679247"/>
            <a:ext cx="2971803" cy="692457"/>
          </a:xfrm>
          <a:prstGeom prst="rect">
            <a:avLst/>
          </a:prstGeom>
        </p:spPr>
        <p:txBody>
          <a:bodyPr wrap="square" lIns="137119" tIns="68560" rIns="137119" bIns="685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50000"/>
              </a:spcBef>
            </a:pPr>
            <a:r>
              <a:rPr lang="mn-MN" dirty="0">
                <a:solidFill>
                  <a:srgbClr val="23B7B3"/>
                </a:solidFill>
                <a:latin typeface="Arial" panose="020B0604020202020204" pitchFamily="34" charset="0"/>
                <a:cs typeface="Arial" panose="020B0604020202020204" pitchFamily="34" charset="0"/>
              </a:rPr>
              <a:t>Зорчигч тээврийн нэгтгэл ОНӨААТҮГ</a:t>
            </a:r>
          </a:p>
        </p:txBody>
      </p:sp>
      <p:sp>
        <p:nvSpPr>
          <p:cNvPr id="176" name="Rectangle 175">
            <a:extLst>
              <a:ext uri="{FF2B5EF4-FFF2-40B4-BE49-F238E27FC236}">
                <a16:creationId xmlns:a16="http://schemas.microsoft.com/office/drawing/2014/main" id="{DE9FCCE7-B8EF-4109-8750-6283A5B47B5F}"/>
              </a:ext>
            </a:extLst>
          </p:cNvPr>
          <p:cNvSpPr/>
          <p:nvPr/>
        </p:nvSpPr>
        <p:spPr>
          <a:xfrm>
            <a:off x="1093049" y="4750791"/>
            <a:ext cx="2564553" cy="692457"/>
          </a:xfrm>
          <a:prstGeom prst="rect">
            <a:avLst/>
          </a:prstGeom>
        </p:spPr>
        <p:txBody>
          <a:bodyPr wrap="square" lIns="137119" tIns="68560" rIns="137119" bIns="6856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mn-MN" dirty="0">
                <a:solidFill>
                  <a:srgbClr val="23B7B3"/>
                </a:solidFill>
                <a:latin typeface="Arial" panose="020B0604020202020204" pitchFamily="34" charset="0"/>
                <a:cs typeface="Arial" panose="020B0604020202020204" pitchFamily="34" charset="0"/>
              </a:rPr>
              <a:t>Зорчигч тээвэр гурав </a:t>
            </a:r>
            <a:endParaRPr lang="en-US" dirty="0">
              <a:solidFill>
                <a:srgbClr val="23B7B3"/>
              </a:solidFill>
              <a:latin typeface="Arial" panose="020B0604020202020204" pitchFamily="34" charset="0"/>
              <a:cs typeface="Arial" panose="020B0604020202020204" pitchFamily="34" charset="0"/>
            </a:endParaRPr>
          </a:p>
          <a:p>
            <a:pPr algn="r"/>
            <a:r>
              <a:rPr lang="mn-MN" dirty="0">
                <a:solidFill>
                  <a:srgbClr val="23B7B3"/>
                </a:solidFill>
                <a:latin typeface="Arial" panose="020B0604020202020204" pitchFamily="34" charset="0"/>
                <a:cs typeface="Arial" panose="020B0604020202020204" pitchFamily="34" charset="0"/>
              </a:rPr>
              <a:t>ОНӨААТҮГ</a:t>
            </a:r>
          </a:p>
        </p:txBody>
      </p:sp>
      <p:sp>
        <p:nvSpPr>
          <p:cNvPr id="179" name="TextBox 54"/>
          <p:cNvSpPr txBox="1"/>
          <p:nvPr/>
        </p:nvSpPr>
        <p:spPr>
          <a:xfrm>
            <a:off x="12021295" y="2455902"/>
            <a:ext cx="3742698" cy="553998"/>
          </a:xfrm>
          <a:prstGeom prst="rect">
            <a:avLst/>
          </a:prstGeom>
        </p:spPr>
        <p:txBody>
          <a:bodyPr wrap="square" lIns="0" tIns="0" rIns="0" bIns="0" rtlCol="0" anchor="t">
            <a:spAutoFit/>
          </a:bodyPr>
          <a:lstStyle/>
          <a:p>
            <a:pPr fontAlgn="ctr"/>
            <a:r>
              <a:rPr lang="mn-MN" dirty="0">
                <a:solidFill>
                  <a:srgbClr val="EA9600"/>
                </a:solidFill>
                <a:latin typeface="Arial" panose="020B0604020202020204" pitchFamily="34" charset="0"/>
                <a:cs typeface="Arial" panose="020B0604020202020204" pitchFamily="34" charset="0"/>
              </a:rPr>
              <a:t>Орон сууц нийтийн аж ахуйн удирдах газар ОНӨААТҮГ</a:t>
            </a:r>
            <a:endParaRPr lang="en-US" dirty="0">
              <a:solidFill>
                <a:srgbClr val="EA9600"/>
              </a:solidFill>
              <a:latin typeface="Arial" panose="020B0604020202020204" pitchFamily="34" charset="0"/>
              <a:cs typeface="Arial" panose="020B0604020202020204" pitchFamily="34" charset="0"/>
            </a:endParaRPr>
          </a:p>
        </p:txBody>
      </p:sp>
      <p:sp>
        <p:nvSpPr>
          <p:cNvPr id="181" name="TextBox 56"/>
          <p:cNvSpPr txBox="1"/>
          <p:nvPr/>
        </p:nvSpPr>
        <p:spPr>
          <a:xfrm>
            <a:off x="12021295" y="1714500"/>
            <a:ext cx="4413579" cy="276999"/>
          </a:xfrm>
          <a:prstGeom prst="rect">
            <a:avLst/>
          </a:prstGeom>
        </p:spPr>
        <p:txBody>
          <a:bodyPr wrap="square" lIns="0" tIns="0" rIns="0" bIns="0" rtlCol="0" anchor="t">
            <a:spAutoFit/>
          </a:bodyPr>
          <a:lstStyle/>
          <a:p>
            <a:pPr fontAlgn="ctr"/>
            <a:r>
              <a:rPr lang="mn-MN" dirty="0">
                <a:solidFill>
                  <a:srgbClr val="EA9600"/>
                </a:solidFill>
                <a:latin typeface="Arial" panose="020B0604020202020204" pitchFamily="34" charset="0"/>
                <a:cs typeface="Arial" panose="020B0604020202020204" pitchFamily="34" charset="0"/>
              </a:rPr>
              <a:t>Ус сувгийн удирдах газар ОНӨААТҮГ</a:t>
            </a:r>
            <a:endParaRPr lang="en-US" dirty="0">
              <a:solidFill>
                <a:srgbClr val="EA9600"/>
              </a:solidFill>
              <a:latin typeface="Arial" panose="020B0604020202020204" pitchFamily="34" charset="0"/>
              <a:cs typeface="Arial" panose="020B0604020202020204" pitchFamily="34" charset="0"/>
            </a:endParaRPr>
          </a:p>
        </p:txBody>
      </p:sp>
      <p:cxnSp>
        <p:nvCxnSpPr>
          <p:cNvPr id="200" name="Straight Connector 199"/>
          <p:cNvCxnSpPr/>
          <p:nvPr/>
        </p:nvCxnSpPr>
        <p:spPr>
          <a:xfrm>
            <a:off x="7365267" y="2707687"/>
            <a:ext cx="3653053" cy="0"/>
          </a:xfrm>
          <a:prstGeom prst="line">
            <a:avLst/>
          </a:prstGeom>
          <a:ln w="57150">
            <a:solidFill>
              <a:srgbClr val="EA9600"/>
            </a:solidFill>
          </a:ln>
        </p:spPr>
        <p:style>
          <a:lnRef idx="1">
            <a:schemeClr val="accent1"/>
          </a:lnRef>
          <a:fillRef idx="0">
            <a:schemeClr val="accent1"/>
          </a:fillRef>
          <a:effectRef idx="0">
            <a:schemeClr val="accent1"/>
          </a:effectRef>
          <a:fontRef idx="minor">
            <a:schemeClr val="tx1"/>
          </a:fontRef>
        </p:style>
      </p:cxnSp>
      <p:sp>
        <p:nvSpPr>
          <p:cNvPr id="203" name="TextBox 55"/>
          <p:cNvSpPr txBox="1"/>
          <p:nvPr/>
        </p:nvSpPr>
        <p:spPr>
          <a:xfrm>
            <a:off x="12021295" y="3476540"/>
            <a:ext cx="3859136" cy="276999"/>
          </a:xfrm>
          <a:prstGeom prst="rect">
            <a:avLst/>
          </a:prstGeom>
        </p:spPr>
        <p:txBody>
          <a:bodyPr wrap="square" lIns="0" tIns="0" rIns="0" bIns="0" rtlCol="0" anchor="t">
            <a:spAutoFit/>
          </a:bodyPr>
          <a:lstStyle/>
          <a:p>
            <a:pPr fontAlgn="ctr"/>
            <a:r>
              <a:rPr lang="mn-MN" dirty="0">
                <a:solidFill>
                  <a:srgbClr val="EA9600"/>
                </a:solidFill>
                <a:latin typeface="Arial" panose="020B0604020202020204" pitchFamily="34" charset="0"/>
                <a:cs typeface="Arial" panose="020B0604020202020204" pitchFamily="34" charset="0"/>
              </a:rPr>
              <a:t>Хот тохижилтын газар ОНӨААТҮГ</a:t>
            </a:r>
            <a:endParaRPr lang="en-US" dirty="0">
              <a:solidFill>
                <a:srgbClr val="EA9600"/>
              </a:solidFill>
              <a:latin typeface="Arial" panose="020B0604020202020204" pitchFamily="34" charset="0"/>
              <a:cs typeface="Arial" panose="020B0604020202020204" pitchFamily="34" charset="0"/>
            </a:endParaRPr>
          </a:p>
        </p:txBody>
      </p:sp>
      <p:grpSp>
        <p:nvGrpSpPr>
          <p:cNvPr id="2" name="Group 1"/>
          <p:cNvGrpSpPr/>
          <p:nvPr/>
        </p:nvGrpSpPr>
        <p:grpSpPr>
          <a:xfrm>
            <a:off x="11018320" y="1782069"/>
            <a:ext cx="783790" cy="1888344"/>
            <a:chOff x="11018320" y="1782069"/>
            <a:chExt cx="783790" cy="1888344"/>
          </a:xfrm>
        </p:grpSpPr>
        <p:grpSp>
          <p:nvGrpSpPr>
            <p:cNvPr id="184" name="Group 183"/>
            <p:cNvGrpSpPr/>
            <p:nvPr/>
          </p:nvGrpSpPr>
          <p:grpSpPr>
            <a:xfrm>
              <a:off x="11021052" y="1782069"/>
              <a:ext cx="774837" cy="90278"/>
              <a:chOff x="13900702" y="2762009"/>
              <a:chExt cx="774837" cy="90278"/>
            </a:xfrm>
            <a:solidFill>
              <a:srgbClr val="EA9600"/>
            </a:solidFill>
          </p:grpSpPr>
          <p:cxnSp>
            <p:nvCxnSpPr>
              <p:cNvPr id="195" name="Straight Connector 194"/>
              <p:cNvCxnSpPr/>
              <p:nvPr/>
            </p:nvCxnSpPr>
            <p:spPr>
              <a:xfrm>
                <a:off x="13900702" y="2807148"/>
                <a:ext cx="729698" cy="0"/>
              </a:xfrm>
              <a:prstGeom prst="line">
                <a:avLst/>
              </a:prstGeom>
              <a:grpFill/>
              <a:ln w="38100">
                <a:solidFill>
                  <a:srgbClr val="EA9600"/>
                </a:solidFill>
              </a:ln>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a:off x="14585261" y="2762009"/>
                <a:ext cx="90278" cy="90278"/>
              </a:xfrm>
              <a:prstGeom prst="ellipse">
                <a:avLst/>
              </a:prstGeom>
              <a:grpFill/>
              <a:ln>
                <a:solidFill>
                  <a:srgbClr val="EA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cxnSp>
          <p:nvCxnSpPr>
            <p:cNvPr id="185" name="Straight Connector 184"/>
            <p:cNvCxnSpPr/>
            <p:nvPr/>
          </p:nvCxnSpPr>
          <p:spPr>
            <a:xfrm>
              <a:off x="11035227" y="1827208"/>
              <a:ext cx="0" cy="1798066"/>
            </a:xfrm>
            <a:prstGeom prst="line">
              <a:avLst/>
            </a:prstGeom>
            <a:ln w="38100">
              <a:solidFill>
                <a:srgbClr val="EA9600"/>
              </a:solidFill>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11027273" y="2681734"/>
              <a:ext cx="774837" cy="90278"/>
              <a:chOff x="13900702" y="2762009"/>
              <a:chExt cx="774837" cy="90278"/>
            </a:xfrm>
            <a:solidFill>
              <a:srgbClr val="EA9600"/>
            </a:solidFill>
          </p:grpSpPr>
          <p:cxnSp>
            <p:nvCxnSpPr>
              <p:cNvPr id="193" name="Straight Connector 192"/>
              <p:cNvCxnSpPr/>
              <p:nvPr/>
            </p:nvCxnSpPr>
            <p:spPr>
              <a:xfrm>
                <a:off x="13900702" y="2807148"/>
                <a:ext cx="729698" cy="0"/>
              </a:xfrm>
              <a:prstGeom prst="line">
                <a:avLst/>
              </a:prstGeom>
              <a:grpFill/>
              <a:ln w="38100">
                <a:solidFill>
                  <a:srgbClr val="EA9600"/>
                </a:solidFill>
              </a:ln>
            </p:spPr>
            <p:style>
              <a:lnRef idx="1">
                <a:schemeClr val="accent1"/>
              </a:lnRef>
              <a:fillRef idx="0">
                <a:schemeClr val="accent1"/>
              </a:fillRef>
              <a:effectRef idx="0">
                <a:schemeClr val="accent1"/>
              </a:effectRef>
              <a:fontRef idx="minor">
                <a:schemeClr val="tx1"/>
              </a:fontRef>
            </p:style>
          </p:cxnSp>
          <p:sp>
            <p:nvSpPr>
              <p:cNvPr id="194" name="Oval 193"/>
              <p:cNvSpPr/>
              <p:nvPr/>
            </p:nvSpPr>
            <p:spPr>
              <a:xfrm>
                <a:off x="14585261" y="2762009"/>
                <a:ext cx="90278" cy="90278"/>
              </a:xfrm>
              <a:prstGeom prst="ellipse">
                <a:avLst/>
              </a:prstGeom>
              <a:grpFill/>
              <a:ln>
                <a:solidFill>
                  <a:srgbClr val="EA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204" name="Group 203"/>
            <p:cNvGrpSpPr/>
            <p:nvPr/>
          </p:nvGrpSpPr>
          <p:grpSpPr>
            <a:xfrm>
              <a:off x="11018320" y="3580135"/>
              <a:ext cx="774837" cy="90278"/>
              <a:chOff x="13900702" y="2762009"/>
              <a:chExt cx="774837" cy="90278"/>
            </a:xfrm>
            <a:solidFill>
              <a:srgbClr val="EA9600"/>
            </a:solidFill>
          </p:grpSpPr>
          <p:cxnSp>
            <p:nvCxnSpPr>
              <p:cNvPr id="205" name="Straight Connector 204"/>
              <p:cNvCxnSpPr/>
              <p:nvPr/>
            </p:nvCxnSpPr>
            <p:spPr>
              <a:xfrm>
                <a:off x="13900702" y="2807148"/>
                <a:ext cx="729698" cy="0"/>
              </a:xfrm>
              <a:prstGeom prst="line">
                <a:avLst/>
              </a:prstGeom>
              <a:grpFill/>
              <a:ln w="38100">
                <a:solidFill>
                  <a:srgbClr val="EA9600"/>
                </a:solidFill>
              </a:ln>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14585261" y="2762009"/>
                <a:ext cx="90278" cy="90278"/>
              </a:xfrm>
              <a:prstGeom prst="ellipse">
                <a:avLst/>
              </a:prstGeom>
              <a:grpFill/>
              <a:ln>
                <a:solidFill>
                  <a:srgbClr val="EA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grpSp>
        <p:nvGrpSpPr>
          <p:cNvPr id="234" name="Group 233"/>
          <p:cNvGrpSpPr/>
          <p:nvPr/>
        </p:nvGrpSpPr>
        <p:grpSpPr>
          <a:xfrm>
            <a:off x="6581477" y="1935095"/>
            <a:ext cx="783790" cy="1570831"/>
            <a:chOff x="6478900" y="859735"/>
            <a:chExt cx="783790" cy="1570831"/>
          </a:xfrm>
        </p:grpSpPr>
        <p:grpSp>
          <p:nvGrpSpPr>
            <p:cNvPr id="214" name="Group 213"/>
            <p:cNvGrpSpPr/>
            <p:nvPr/>
          </p:nvGrpSpPr>
          <p:grpSpPr>
            <a:xfrm flipH="1">
              <a:off x="6485121" y="859735"/>
              <a:ext cx="774837" cy="90278"/>
              <a:chOff x="13900702" y="2762009"/>
              <a:chExt cx="774837" cy="90278"/>
            </a:xfrm>
            <a:solidFill>
              <a:srgbClr val="EA9600"/>
            </a:solidFill>
          </p:grpSpPr>
          <p:cxnSp>
            <p:nvCxnSpPr>
              <p:cNvPr id="225" name="Straight Connector 224"/>
              <p:cNvCxnSpPr/>
              <p:nvPr/>
            </p:nvCxnSpPr>
            <p:spPr>
              <a:xfrm>
                <a:off x="13900702" y="2807148"/>
                <a:ext cx="729698" cy="0"/>
              </a:xfrm>
              <a:prstGeom prst="line">
                <a:avLst/>
              </a:prstGeom>
              <a:grpFill/>
              <a:ln w="38100">
                <a:solidFill>
                  <a:srgbClr val="EA9600"/>
                </a:solidFill>
              </a:ln>
            </p:spPr>
            <p:style>
              <a:lnRef idx="1">
                <a:schemeClr val="accent1"/>
              </a:lnRef>
              <a:fillRef idx="0">
                <a:schemeClr val="accent1"/>
              </a:fillRef>
              <a:effectRef idx="0">
                <a:schemeClr val="accent1"/>
              </a:effectRef>
              <a:fontRef idx="minor">
                <a:schemeClr val="tx1"/>
              </a:fontRef>
            </p:style>
          </p:cxnSp>
          <p:sp>
            <p:nvSpPr>
              <p:cNvPr id="226" name="Oval 225"/>
              <p:cNvSpPr/>
              <p:nvPr/>
            </p:nvSpPr>
            <p:spPr>
              <a:xfrm>
                <a:off x="14585261" y="2762009"/>
                <a:ext cx="90278" cy="90278"/>
              </a:xfrm>
              <a:prstGeom prst="ellipse">
                <a:avLst/>
              </a:prstGeom>
              <a:grpFill/>
              <a:ln>
                <a:solidFill>
                  <a:srgbClr val="EA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cxnSp>
          <p:nvCxnSpPr>
            <p:cNvPr id="215" name="Straight Connector 214"/>
            <p:cNvCxnSpPr/>
            <p:nvPr/>
          </p:nvCxnSpPr>
          <p:spPr>
            <a:xfrm>
              <a:off x="7245783" y="916139"/>
              <a:ext cx="0" cy="1469288"/>
            </a:xfrm>
            <a:prstGeom prst="line">
              <a:avLst/>
            </a:prstGeom>
            <a:ln w="38100">
              <a:solidFill>
                <a:srgbClr val="EA9600"/>
              </a:solidFill>
            </a:ln>
          </p:spPr>
          <p:style>
            <a:lnRef idx="1">
              <a:schemeClr val="accent1"/>
            </a:lnRef>
            <a:fillRef idx="0">
              <a:schemeClr val="accent1"/>
            </a:fillRef>
            <a:effectRef idx="0">
              <a:schemeClr val="accent1"/>
            </a:effectRef>
            <a:fontRef idx="minor">
              <a:schemeClr val="tx1"/>
            </a:fontRef>
          </p:style>
        </p:cxnSp>
        <p:grpSp>
          <p:nvGrpSpPr>
            <p:cNvPr id="216" name="Group 215"/>
            <p:cNvGrpSpPr/>
            <p:nvPr/>
          </p:nvGrpSpPr>
          <p:grpSpPr>
            <a:xfrm flipH="1">
              <a:off x="6478900" y="1597514"/>
              <a:ext cx="774837" cy="90278"/>
              <a:chOff x="13900702" y="2762009"/>
              <a:chExt cx="774837" cy="90278"/>
            </a:xfrm>
            <a:solidFill>
              <a:srgbClr val="EA9600"/>
            </a:solidFill>
          </p:grpSpPr>
          <p:cxnSp>
            <p:nvCxnSpPr>
              <p:cNvPr id="223" name="Straight Connector 222"/>
              <p:cNvCxnSpPr/>
              <p:nvPr/>
            </p:nvCxnSpPr>
            <p:spPr>
              <a:xfrm>
                <a:off x="13900702" y="2807148"/>
                <a:ext cx="729698" cy="0"/>
              </a:xfrm>
              <a:prstGeom prst="line">
                <a:avLst/>
              </a:prstGeom>
              <a:grpFill/>
              <a:ln w="38100">
                <a:solidFill>
                  <a:srgbClr val="EA9600"/>
                </a:solidFill>
              </a:ln>
            </p:spPr>
            <p:style>
              <a:lnRef idx="1">
                <a:schemeClr val="accent1"/>
              </a:lnRef>
              <a:fillRef idx="0">
                <a:schemeClr val="accent1"/>
              </a:fillRef>
              <a:effectRef idx="0">
                <a:schemeClr val="accent1"/>
              </a:effectRef>
              <a:fontRef idx="minor">
                <a:schemeClr val="tx1"/>
              </a:fontRef>
            </p:style>
          </p:cxnSp>
          <p:sp>
            <p:nvSpPr>
              <p:cNvPr id="224" name="Oval 223"/>
              <p:cNvSpPr/>
              <p:nvPr/>
            </p:nvSpPr>
            <p:spPr>
              <a:xfrm>
                <a:off x="14585261" y="2762009"/>
                <a:ext cx="90278" cy="90278"/>
              </a:xfrm>
              <a:prstGeom prst="ellipse">
                <a:avLst/>
              </a:prstGeom>
              <a:grpFill/>
              <a:ln>
                <a:solidFill>
                  <a:srgbClr val="EA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217" name="Group 216"/>
            <p:cNvGrpSpPr/>
            <p:nvPr/>
          </p:nvGrpSpPr>
          <p:grpSpPr>
            <a:xfrm flipH="1">
              <a:off x="6487853" y="2340288"/>
              <a:ext cx="774837" cy="90278"/>
              <a:chOff x="13900702" y="2762009"/>
              <a:chExt cx="774837" cy="90278"/>
            </a:xfrm>
            <a:solidFill>
              <a:srgbClr val="EA9600"/>
            </a:solidFill>
          </p:grpSpPr>
          <p:cxnSp>
            <p:nvCxnSpPr>
              <p:cNvPr id="221" name="Straight Connector 220"/>
              <p:cNvCxnSpPr/>
              <p:nvPr/>
            </p:nvCxnSpPr>
            <p:spPr>
              <a:xfrm>
                <a:off x="13900702" y="2807148"/>
                <a:ext cx="729698" cy="0"/>
              </a:xfrm>
              <a:prstGeom prst="line">
                <a:avLst/>
              </a:prstGeom>
              <a:grpFill/>
              <a:ln w="38100">
                <a:solidFill>
                  <a:srgbClr val="EA9600"/>
                </a:solidFill>
              </a:ln>
            </p:spPr>
            <p:style>
              <a:lnRef idx="1">
                <a:schemeClr val="accent1"/>
              </a:lnRef>
              <a:fillRef idx="0">
                <a:schemeClr val="accent1"/>
              </a:fillRef>
              <a:effectRef idx="0">
                <a:schemeClr val="accent1"/>
              </a:effectRef>
              <a:fontRef idx="minor">
                <a:schemeClr val="tx1"/>
              </a:fontRef>
            </p:style>
          </p:cxnSp>
          <p:sp>
            <p:nvSpPr>
              <p:cNvPr id="222" name="Oval 221"/>
              <p:cNvSpPr/>
              <p:nvPr/>
            </p:nvSpPr>
            <p:spPr>
              <a:xfrm>
                <a:off x="14585261" y="2762009"/>
                <a:ext cx="90278" cy="90278"/>
              </a:xfrm>
              <a:prstGeom prst="ellipse">
                <a:avLst/>
              </a:prstGeom>
              <a:grpFill/>
              <a:ln>
                <a:solidFill>
                  <a:srgbClr val="EA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sp>
        <p:nvSpPr>
          <p:cNvPr id="229" name="TextBox 54"/>
          <p:cNvSpPr txBox="1"/>
          <p:nvPr/>
        </p:nvSpPr>
        <p:spPr>
          <a:xfrm>
            <a:off x="2605682" y="2496218"/>
            <a:ext cx="3742698" cy="553998"/>
          </a:xfrm>
          <a:prstGeom prst="rect">
            <a:avLst/>
          </a:prstGeom>
        </p:spPr>
        <p:txBody>
          <a:bodyPr wrap="square" lIns="0" tIns="0" rIns="0" bIns="0" rtlCol="0" anchor="t">
            <a:spAutoFit/>
          </a:bodyPr>
          <a:lstStyle/>
          <a:p>
            <a:pPr algn="r" fontAlgn="ctr"/>
            <a:r>
              <a:rPr lang="mn-MN" dirty="0">
                <a:solidFill>
                  <a:srgbClr val="EA9600"/>
                </a:solidFill>
                <a:latin typeface="Arial" panose="020B0604020202020204" pitchFamily="34" charset="0"/>
                <a:cs typeface="Arial" panose="020B0604020202020204" pitchFamily="34" charset="0"/>
              </a:rPr>
              <a:t>Геодези, усны барилга байгууламжийн газар ОНӨААТҮГ</a:t>
            </a:r>
          </a:p>
        </p:txBody>
      </p:sp>
      <p:sp>
        <p:nvSpPr>
          <p:cNvPr id="230" name="TextBox 55"/>
          <p:cNvSpPr txBox="1"/>
          <p:nvPr/>
        </p:nvSpPr>
        <p:spPr>
          <a:xfrm>
            <a:off x="2484372" y="3193609"/>
            <a:ext cx="3864008" cy="553998"/>
          </a:xfrm>
          <a:prstGeom prst="rect">
            <a:avLst/>
          </a:prstGeom>
        </p:spPr>
        <p:txBody>
          <a:bodyPr wrap="square" lIns="0" tIns="0" rIns="0" bIns="0" rtlCol="0" anchor="t">
            <a:spAutoFit/>
          </a:bodyPr>
          <a:lstStyle/>
          <a:p>
            <a:pPr algn="r" fontAlgn="ctr"/>
            <a:r>
              <a:rPr lang="mn-MN" dirty="0">
                <a:solidFill>
                  <a:srgbClr val="EA9600"/>
                </a:solidFill>
                <a:latin typeface="Arial" panose="020B0604020202020204" pitchFamily="34" charset="0"/>
                <a:cs typeface="Arial" panose="020B0604020202020204" pitchFamily="34" charset="0"/>
              </a:rPr>
              <a:t>Улаанбаатар зам засвар, арчлалтын газар ОНӨААТҮГ</a:t>
            </a:r>
          </a:p>
        </p:txBody>
      </p:sp>
      <p:sp>
        <p:nvSpPr>
          <p:cNvPr id="231" name="TextBox 56"/>
          <p:cNvSpPr txBox="1"/>
          <p:nvPr/>
        </p:nvSpPr>
        <p:spPr>
          <a:xfrm>
            <a:off x="1934801" y="1750680"/>
            <a:ext cx="4413579" cy="553998"/>
          </a:xfrm>
          <a:prstGeom prst="rect">
            <a:avLst/>
          </a:prstGeom>
        </p:spPr>
        <p:txBody>
          <a:bodyPr wrap="square" lIns="0" tIns="0" rIns="0" bIns="0" rtlCol="0" anchor="t">
            <a:spAutoFit/>
          </a:bodyPr>
          <a:lstStyle/>
          <a:p>
            <a:pPr algn="r" fontAlgn="ctr"/>
            <a:r>
              <a:rPr lang="mn-MN" dirty="0">
                <a:solidFill>
                  <a:srgbClr val="EA9600"/>
                </a:solidFill>
                <a:latin typeface="Arial" panose="020B0604020202020204" pitchFamily="34" charset="0"/>
                <a:cs typeface="Arial" panose="020B0604020202020204" pitchFamily="34" charset="0"/>
              </a:rPr>
              <a:t>Хэсэгчилсэн инженер хангамжийн удирдах газар ОНӨААТҮГ</a:t>
            </a:r>
          </a:p>
        </p:txBody>
      </p:sp>
      <p:grpSp>
        <p:nvGrpSpPr>
          <p:cNvPr id="245" name="Group 244"/>
          <p:cNvGrpSpPr/>
          <p:nvPr/>
        </p:nvGrpSpPr>
        <p:grpSpPr>
          <a:xfrm>
            <a:off x="6348380" y="236399"/>
            <a:ext cx="11947632" cy="980778"/>
            <a:chOff x="6186868" y="293671"/>
            <a:chExt cx="12109144" cy="1059056"/>
          </a:xfrm>
          <a:solidFill>
            <a:srgbClr val="303082"/>
          </a:solidFill>
        </p:grpSpPr>
        <p:sp>
          <p:nvSpPr>
            <p:cNvPr id="244" name="Round Same Side Corner Rectangle 243"/>
            <p:cNvSpPr/>
            <p:nvPr/>
          </p:nvSpPr>
          <p:spPr>
            <a:xfrm rot="16200000">
              <a:off x="11711912" y="-5231373"/>
              <a:ext cx="1059056" cy="1210914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239" name="TextBox 8"/>
            <p:cNvSpPr txBox="1"/>
            <p:nvPr/>
          </p:nvSpPr>
          <p:spPr>
            <a:xfrm>
              <a:off x="6572246" y="543511"/>
              <a:ext cx="11338385" cy="598214"/>
            </a:xfrm>
            <a:prstGeom prst="rect">
              <a:avLst/>
            </a:prstGeom>
            <a:grpFill/>
          </p:spPr>
          <p:txBody>
            <a:bodyPr wrap="square" lIns="0" tIns="0" rIns="0" bIns="0" rtlCol="0" anchor="t">
              <a:spAutoFit/>
            </a:bodyPr>
            <a:lstStyle/>
            <a:p>
              <a:pPr algn="ctr"/>
              <a:r>
                <a:rPr lang="mn-MN" b="1" dirty="0">
                  <a:solidFill>
                    <a:schemeClr val="bg1"/>
                  </a:solidFill>
                  <a:latin typeface="Arial" panose="020B0604020202020204" pitchFamily="34" charset="0"/>
                  <a:ea typeface="Times New Roman" panose="02020603050405020304" pitchFamily="18" charset="0"/>
                </a:rPr>
                <a:t>Үртсэн шахмал түлшний үйлдвэр ОНӨААТҮГ, Багахангай мах боловсруулах үйлдвэр ОНӨААТҮГ НИТХ-н 2018 оны тогтоолоор менежментийн гэрээгээр хувьчлахаар тусгасан.</a:t>
              </a:r>
              <a:endParaRPr lang="en-US" b="1" dirty="0">
                <a:solidFill>
                  <a:schemeClr val="bg1"/>
                </a:solidFill>
              </a:endParaRPr>
            </a:p>
          </p:txBody>
        </p:sp>
      </p:grpSp>
    </p:spTree>
    <p:extLst>
      <p:ext uri="{BB962C8B-B14F-4D97-AF65-F5344CB8AC3E}">
        <p14:creationId xmlns:p14="http://schemas.microsoft.com/office/powerpoint/2010/main" val="251374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228599" y="285278"/>
            <a:ext cx="2772338" cy="2772338"/>
          </a:xfrm>
          <a:prstGeom prst="rect">
            <a:avLst/>
          </a:prstGeom>
        </p:spPr>
      </p:pic>
      <p:graphicFrame>
        <p:nvGraphicFramePr>
          <p:cNvPr id="9" name="Table 9"/>
          <p:cNvGraphicFramePr>
            <a:graphicFrameLocks noGrp="1"/>
          </p:cNvGraphicFramePr>
          <p:nvPr>
            <p:extLst>
              <p:ext uri="{D42A27DB-BD31-4B8C-83A1-F6EECF244321}">
                <p14:modId xmlns:p14="http://schemas.microsoft.com/office/powerpoint/2010/main" val="4029514591"/>
              </p:ext>
            </p:extLst>
          </p:nvPr>
        </p:nvGraphicFramePr>
        <p:xfrm>
          <a:off x="647840" y="3699101"/>
          <a:ext cx="9685955" cy="5128831"/>
        </p:xfrm>
        <a:graphic>
          <a:graphicData uri="http://schemas.openxmlformats.org/drawingml/2006/table">
            <a:tbl>
              <a:tblPr/>
              <a:tblGrid>
                <a:gridCol w="762001">
                  <a:extLst>
                    <a:ext uri="{9D8B030D-6E8A-4147-A177-3AD203B41FA5}">
                      <a16:colId xmlns:a16="http://schemas.microsoft.com/office/drawing/2014/main" val="2303120650"/>
                    </a:ext>
                  </a:extLst>
                </a:gridCol>
                <a:gridCol w="4038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303954">
                  <a:extLst>
                    <a:ext uri="{9D8B030D-6E8A-4147-A177-3AD203B41FA5}">
                      <a16:colId xmlns:a16="http://schemas.microsoft.com/office/drawing/2014/main" val="20004"/>
                    </a:ext>
                  </a:extLst>
                </a:gridCol>
              </a:tblGrid>
              <a:tr h="1171680">
                <a:tc>
                  <a:txBody>
                    <a:bodyPr/>
                    <a:lstStyle/>
                    <a:p>
                      <a:pPr algn="ctr">
                        <a:defRPr/>
                      </a:pPr>
                      <a:r>
                        <a:rPr lang="en-US" sz="1800" b="1" dirty="0">
                          <a:solidFill>
                            <a:srgbClr val="FFFFFF"/>
                          </a:solidFill>
                          <a:latin typeface="Arial" panose="020B0604020202020204" pitchFamily="34" charset="0"/>
                          <a:cs typeface="Arial" panose="020B0604020202020204" pitchFamily="34" charset="0"/>
                        </a:rPr>
                        <a:t>№</a:t>
                      </a:r>
                      <a:r>
                        <a:rPr lang="mn-MN" sz="1800" b="1" dirty="0">
                          <a:solidFill>
                            <a:srgbClr val="FFFFFF"/>
                          </a:solidFill>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303082"/>
                    </a:solidFill>
                  </a:tcPr>
                </a:tc>
                <a:tc>
                  <a:txBody>
                    <a:bodyPr/>
                    <a:lstStyle/>
                    <a:p>
                      <a:pPr algn="ctr">
                        <a:defRPr/>
                      </a:pPr>
                      <a:r>
                        <a:rPr lang="en-US" sz="1800" b="1" dirty="0">
                          <a:solidFill>
                            <a:srgbClr val="FFFFFF"/>
                          </a:solidFill>
                          <a:latin typeface="Arial" panose="020B0604020202020204" pitchFamily="34" charset="0"/>
                          <a:cs typeface="Arial" panose="020B0604020202020204" pitchFamily="34" charset="0"/>
                        </a:rPr>
                        <a:t>ОРЛОГЫН ТӨРӨЛ</a:t>
                      </a:r>
                      <a:endParaRPr lang="en-US" sz="1800" b="1"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303082"/>
                    </a:solidFill>
                  </a:tcPr>
                </a:tc>
                <a:tc>
                  <a:txBody>
                    <a:bodyPr/>
                    <a:lstStyle/>
                    <a:p>
                      <a:pPr algn="ctr">
                        <a:defRPr/>
                      </a:pPr>
                      <a:r>
                        <a:rPr lang="en-US" sz="1800" b="1" dirty="0">
                          <a:solidFill>
                            <a:srgbClr val="FFFFFF"/>
                          </a:solidFill>
                          <a:latin typeface="Arial" panose="020B0604020202020204" pitchFamily="34" charset="0"/>
                          <a:cs typeface="Arial" panose="020B0604020202020204" pitchFamily="34" charset="0"/>
                        </a:rPr>
                        <a:t>ТӨЛӨВЛӨГӨӨ</a:t>
                      </a:r>
                      <a:endParaRPr lang="en-US" sz="1800" b="1"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303082"/>
                    </a:solidFill>
                  </a:tcPr>
                </a:tc>
                <a:tc>
                  <a:txBody>
                    <a:bodyPr/>
                    <a:lstStyle/>
                    <a:p>
                      <a:pPr algn="ctr">
                        <a:defRPr/>
                      </a:pPr>
                      <a:r>
                        <a:rPr lang="en-US" sz="1800" b="1" dirty="0">
                          <a:solidFill>
                            <a:srgbClr val="FFFFFF"/>
                          </a:solidFill>
                          <a:latin typeface="Arial" panose="020B0604020202020204" pitchFamily="34" charset="0"/>
                          <a:cs typeface="Arial" panose="020B0604020202020204" pitchFamily="34" charset="0"/>
                        </a:rPr>
                        <a:t>ГҮЙЦЭТГЭЛ</a:t>
                      </a:r>
                      <a:endParaRPr lang="en-US" sz="1800" b="1"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303082"/>
                    </a:solidFill>
                  </a:tcPr>
                </a:tc>
                <a:tc>
                  <a:txBody>
                    <a:bodyPr/>
                    <a:lstStyle/>
                    <a:p>
                      <a:pPr algn="ctr">
                        <a:defRPr/>
                      </a:pPr>
                      <a:r>
                        <a:rPr lang="en-US" sz="1800" b="1" dirty="0">
                          <a:solidFill>
                            <a:srgbClr val="FFFFFF"/>
                          </a:solidFill>
                          <a:latin typeface="Arial" panose="020B0604020202020204" pitchFamily="34" charset="0"/>
                          <a:cs typeface="Arial" panose="020B0604020202020204" pitchFamily="34" charset="0"/>
                        </a:rPr>
                        <a:t>ХУВЬ</a:t>
                      </a:r>
                      <a:endParaRPr lang="en-US" sz="1800" b="1"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303082"/>
                    </a:solidFill>
                  </a:tcPr>
                </a:tc>
                <a:extLst>
                  <a:ext uri="{0D108BD9-81ED-4DB2-BD59-A6C34878D82A}">
                    <a16:rowId xmlns:a16="http://schemas.microsoft.com/office/drawing/2014/main" val="10000"/>
                  </a:ext>
                </a:extLst>
              </a:tr>
              <a:tr h="744137">
                <a:tc>
                  <a:txBody>
                    <a:bodyPr/>
                    <a:lstStyle/>
                    <a:p>
                      <a:pPr algn="ctr">
                        <a:defRPr/>
                      </a:pPr>
                      <a:r>
                        <a:rPr lang="en-US" sz="1800" dirty="0">
                          <a:solidFill>
                            <a:srgbClr val="000000"/>
                          </a:solidFill>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en-US" sz="1800" dirty="0" err="1">
                          <a:solidFill>
                            <a:srgbClr val="000000"/>
                          </a:solidFill>
                          <a:latin typeface="Arial" panose="020B0604020202020204" pitchFamily="34" charset="0"/>
                          <a:cs typeface="Arial" panose="020B0604020202020204" pitchFamily="34" charset="0"/>
                        </a:rPr>
                        <a:t>Түрээсийн</a:t>
                      </a:r>
                      <a:r>
                        <a:rPr lang="en-US" sz="1800" dirty="0">
                          <a:solidFill>
                            <a:srgbClr val="000000"/>
                          </a:solidFill>
                          <a:latin typeface="Arial" panose="020B0604020202020204" pitchFamily="34" charset="0"/>
                          <a:cs typeface="Arial" panose="020B0604020202020204" pitchFamily="34" charset="0"/>
                        </a:rPr>
                        <a:t> </a:t>
                      </a:r>
                      <a:r>
                        <a:rPr lang="en-US" sz="1800" dirty="0" err="1">
                          <a:solidFill>
                            <a:srgbClr val="000000"/>
                          </a:solidFill>
                          <a:latin typeface="Arial" panose="020B0604020202020204" pitchFamily="34" charset="0"/>
                          <a:cs typeface="Arial" panose="020B0604020202020204" pitchFamily="34" charset="0"/>
                        </a:rPr>
                        <a:t>орлого</a:t>
                      </a:r>
                      <a:endParaRPr lang="en-US" sz="1800"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en-US" sz="1800" dirty="0">
                          <a:solidFill>
                            <a:schemeClr val="tx1"/>
                          </a:solidFill>
                          <a:latin typeface="Arial" panose="020B0604020202020204" pitchFamily="34" charset="0"/>
                          <a:cs typeface="Arial" panose="020B0604020202020204" pitchFamily="34" charset="0"/>
                        </a:rPr>
                        <a:t>2</a:t>
                      </a:r>
                      <a:r>
                        <a:rPr lang="mn-MN" sz="1800" dirty="0">
                          <a:solidFill>
                            <a:schemeClr val="tx1"/>
                          </a:solidFill>
                          <a:latin typeface="Arial" panose="020B0604020202020204" pitchFamily="34" charset="0"/>
                          <a:cs typeface="Arial" panose="020B0604020202020204" pitchFamily="34" charset="0"/>
                        </a:rPr>
                        <a:t>13,000.0</a:t>
                      </a:r>
                      <a:endParaRPr lang="en-US" sz="180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en-US" sz="1800" dirty="0">
                          <a:solidFill>
                            <a:schemeClr val="tx1"/>
                          </a:solidFill>
                          <a:latin typeface="Arial" panose="020B0604020202020204" pitchFamily="34" charset="0"/>
                          <a:cs typeface="Arial" panose="020B0604020202020204" pitchFamily="34" charset="0"/>
                        </a:rPr>
                        <a:t>1</a:t>
                      </a:r>
                      <a:r>
                        <a:rPr lang="mn-MN" sz="1800" dirty="0">
                          <a:solidFill>
                            <a:schemeClr val="tx1"/>
                          </a:solidFill>
                          <a:latin typeface="Arial" panose="020B0604020202020204" pitchFamily="34" charset="0"/>
                          <a:cs typeface="Arial" panose="020B0604020202020204" pitchFamily="34" charset="0"/>
                        </a:rPr>
                        <a:t>72,854.1</a:t>
                      </a:r>
                      <a:endParaRPr lang="en-US" sz="180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mn-MN" sz="1800" dirty="0">
                          <a:solidFill>
                            <a:srgbClr val="000000"/>
                          </a:solidFill>
                          <a:latin typeface="Arial" panose="020B0604020202020204" pitchFamily="34" charset="0"/>
                          <a:cs typeface="Arial" panose="020B0604020202020204" pitchFamily="34" charset="0"/>
                        </a:rPr>
                        <a:t>81</a:t>
                      </a:r>
                      <a:r>
                        <a:rPr lang="en-US" sz="1800" dirty="0">
                          <a:solidFill>
                            <a:srgbClr val="000000"/>
                          </a:solidFill>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44137">
                <a:tc>
                  <a:txBody>
                    <a:bodyPr/>
                    <a:lstStyle/>
                    <a:p>
                      <a:pPr algn="ctr">
                        <a:defRPr/>
                      </a:pPr>
                      <a:r>
                        <a:rPr lang="en-US" sz="1800">
                          <a:solidFill>
                            <a:srgbClr val="000000"/>
                          </a:solidFill>
                          <a:latin typeface="Arial" panose="020B0604020202020204" pitchFamily="34" charset="0"/>
                          <a:cs typeface="Arial" panose="020B0604020202020204" pitchFamily="34" charset="0"/>
                        </a:rPr>
                        <a:t>2</a:t>
                      </a:r>
                      <a:endParaRPr lang="en-US" sz="180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en-US" sz="1800" dirty="0" err="1">
                          <a:solidFill>
                            <a:srgbClr val="000000"/>
                          </a:solidFill>
                          <a:latin typeface="Arial" panose="020B0604020202020204" pitchFamily="34" charset="0"/>
                          <a:cs typeface="Arial" panose="020B0604020202020204" pitchFamily="34" charset="0"/>
                        </a:rPr>
                        <a:t>Өмч</a:t>
                      </a:r>
                      <a:r>
                        <a:rPr lang="en-US" sz="1800" dirty="0">
                          <a:solidFill>
                            <a:srgbClr val="000000"/>
                          </a:solidFill>
                          <a:latin typeface="Arial" panose="020B0604020202020204" pitchFamily="34" charset="0"/>
                          <a:cs typeface="Arial" panose="020B0604020202020204" pitchFamily="34" charset="0"/>
                        </a:rPr>
                        <a:t> </a:t>
                      </a:r>
                      <a:r>
                        <a:rPr lang="en-US" sz="1800" dirty="0" err="1">
                          <a:solidFill>
                            <a:srgbClr val="000000"/>
                          </a:solidFill>
                          <a:latin typeface="Arial" panose="020B0604020202020204" pitchFamily="34" charset="0"/>
                          <a:cs typeface="Arial" panose="020B0604020202020204" pitchFamily="34" charset="0"/>
                        </a:rPr>
                        <a:t>хувьчлал</a:t>
                      </a:r>
                      <a:endParaRPr lang="en-US" sz="1800"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mn-MN" sz="1800" dirty="0">
                          <a:solidFill>
                            <a:schemeClr val="tx1"/>
                          </a:solidFill>
                          <a:latin typeface="Arial" panose="020B0604020202020204" pitchFamily="34" charset="0"/>
                          <a:cs typeface="Arial" panose="020B0604020202020204" pitchFamily="34" charset="0"/>
                        </a:rPr>
                        <a:t>4,500,000.0</a:t>
                      </a:r>
                      <a:endParaRPr lang="en-US" sz="180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endParaRPr lang="en-US" sz="180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endParaRPr lang="en-US" sz="1800"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44137">
                <a:tc>
                  <a:txBody>
                    <a:bodyPr/>
                    <a:lstStyle/>
                    <a:p>
                      <a:pPr algn="ctr">
                        <a:defRPr/>
                      </a:pPr>
                      <a:r>
                        <a:rPr lang="en-US" sz="1800">
                          <a:solidFill>
                            <a:srgbClr val="000000"/>
                          </a:solidFill>
                          <a:latin typeface="Arial" panose="020B0604020202020204" pitchFamily="34" charset="0"/>
                          <a:cs typeface="Arial" panose="020B0604020202020204" pitchFamily="34" charset="0"/>
                        </a:rPr>
                        <a:t>3</a:t>
                      </a:r>
                      <a:endParaRPr lang="en-US" sz="180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en-US" sz="1800">
                          <a:solidFill>
                            <a:srgbClr val="000000"/>
                          </a:solidFill>
                          <a:latin typeface="Arial" panose="020B0604020202020204" pitchFamily="34" charset="0"/>
                          <a:cs typeface="Arial" panose="020B0604020202020204" pitchFamily="34" charset="0"/>
                        </a:rPr>
                        <a:t>Ногдол ашиг</a:t>
                      </a:r>
                      <a:endParaRPr lang="en-US" sz="180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en-US" sz="1800" dirty="0">
                          <a:solidFill>
                            <a:schemeClr val="tx1"/>
                          </a:solidFill>
                          <a:latin typeface="Arial" panose="020B0604020202020204" pitchFamily="34" charset="0"/>
                          <a:cs typeface="Arial" panose="020B0604020202020204" pitchFamily="34" charset="0"/>
                        </a:rPr>
                        <a:t>5</a:t>
                      </a:r>
                      <a:r>
                        <a:rPr lang="mn-MN" sz="1800" dirty="0">
                          <a:solidFill>
                            <a:schemeClr val="tx1"/>
                          </a:solidFill>
                          <a:latin typeface="Arial" panose="020B0604020202020204" pitchFamily="34" charset="0"/>
                          <a:cs typeface="Arial" panose="020B0604020202020204" pitchFamily="34" charset="0"/>
                        </a:rPr>
                        <a:t>3,800.0</a:t>
                      </a:r>
                      <a:endParaRPr lang="en-US" sz="180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en-US" sz="1800" dirty="0">
                          <a:solidFill>
                            <a:schemeClr val="tx1"/>
                          </a:solidFill>
                          <a:latin typeface="Arial" panose="020B0604020202020204" pitchFamily="34" charset="0"/>
                          <a:cs typeface="Arial" panose="020B0604020202020204" pitchFamily="34" charset="0"/>
                        </a:rPr>
                        <a:t>5</a:t>
                      </a:r>
                      <a:r>
                        <a:rPr lang="mn-MN" sz="1800" dirty="0">
                          <a:solidFill>
                            <a:schemeClr val="tx1"/>
                          </a:solidFill>
                          <a:latin typeface="Arial" panose="020B0604020202020204" pitchFamily="34" charset="0"/>
                          <a:cs typeface="Arial" panose="020B0604020202020204" pitchFamily="34" charset="0"/>
                        </a:rPr>
                        <a:t>9,303.3</a:t>
                      </a:r>
                      <a:endParaRPr lang="en-US" sz="180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tc>
                  <a:txBody>
                    <a:bodyPr/>
                    <a:lstStyle/>
                    <a:p>
                      <a:pPr algn="ctr">
                        <a:defRPr/>
                      </a:pPr>
                      <a:r>
                        <a:rPr lang="mn-MN" sz="1800" dirty="0">
                          <a:solidFill>
                            <a:srgbClr val="000000"/>
                          </a:solidFill>
                          <a:latin typeface="Arial" panose="020B0604020202020204" pitchFamily="34" charset="0"/>
                          <a:cs typeface="Arial" panose="020B0604020202020204" pitchFamily="34" charset="0"/>
                        </a:rPr>
                        <a:t>110</a:t>
                      </a:r>
                      <a:r>
                        <a:rPr lang="en-US" sz="1800" dirty="0">
                          <a:solidFill>
                            <a:srgbClr val="000000"/>
                          </a:solidFill>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80603">
                <a:tc>
                  <a:txBody>
                    <a:bodyPr/>
                    <a:lstStyle/>
                    <a:p>
                      <a:pPr algn="ctr">
                        <a:defRPr/>
                      </a:pPr>
                      <a:r>
                        <a:rPr lang="en-US" sz="1800" dirty="0">
                          <a:solidFill>
                            <a:srgbClr val="000000"/>
                          </a:solidFill>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a:defRPr/>
                      </a:pPr>
                      <a:r>
                        <a:rPr lang="en-US" sz="1800" dirty="0" err="1">
                          <a:solidFill>
                            <a:srgbClr val="000000"/>
                          </a:solidFill>
                          <a:latin typeface="Arial" panose="020B0604020202020204" pitchFamily="34" charset="0"/>
                          <a:cs typeface="Arial" panose="020B0604020202020204" pitchFamily="34" charset="0"/>
                        </a:rPr>
                        <a:t>Акталсан</a:t>
                      </a:r>
                      <a:r>
                        <a:rPr lang="en-US" sz="1800" dirty="0">
                          <a:solidFill>
                            <a:srgbClr val="000000"/>
                          </a:solidFill>
                          <a:latin typeface="Arial" panose="020B0604020202020204" pitchFamily="34" charset="0"/>
                          <a:cs typeface="Arial" panose="020B0604020202020204" pitchFamily="34" charset="0"/>
                        </a:rPr>
                        <a:t> </a:t>
                      </a:r>
                      <a:r>
                        <a:rPr lang="en-US" sz="1800" dirty="0" err="1">
                          <a:solidFill>
                            <a:srgbClr val="000000"/>
                          </a:solidFill>
                          <a:latin typeface="Arial" panose="020B0604020202020204" pitchFamily="34" charset="0"/>
                          <a:cs typeface="Arial" panose="020B0604020202020204" pitchFamily="34" charset="0"/>
                        </a:rPr>
                        <a:t>хөрөнгө</a:t>
                      </a:r>
                      <a:r>
                        <a:rPr lang="en-US" sz="1800" dirty="0">
                          <a:solidFill>
                            <a:srgbClr val="000000"/>
                          </a:solidFill>
                          <a:latin typeface="Arial" panose="020B0604020202020204" pitchFamily="34" charset="0"/>
                          <a:cs typeface="Arial" panose="020B0604020202020204" pitchFamily="34" charset="0"/>
                        </a:rPr>
                        <a:t> </a:t>
                      </a:r>
                      <a:r>
                        <a:rPr lang="en-US" sz="1800" dirty="0" err="1">
                          <a:solidFill>
                            <a:srgbClr val="000000"/>
                          </a:solidFill>
                          <a:latin typeface="Arial" panose="020B0604020202020204" pitchFamily="34" charset="0"/>
                          <a:cs typeface="Arial" panose="020B0604020202020204" pitchFamily="34" charset="0"/>
                        </a:rPr>
                        <a:t>борлуулсны</a:t>
                      </a:r>
                      <a:r>
                        <a:rPr lang="en-US" sz="1800" dirty="0">
                          <a:solidFill>
                            <a:srgbClr val="000000"/>
                          </a:solidFill>
                          <a:latin typeface="Arial" panose="020B0604020202020204" pitchFamily="34" charset="0"/>
                          <a:cs typeface="Arial" panose="020B0604020202020204" pitchFamily="34" charset="0"/>
                        </a:rPr>
                        <a:t> </a:t>
                      </a:r>
                      <a:r>
                        <a:rPr lang="en-US" sz="1800" dirty="0" err="1">
                          <a:solidFill>
                            <a:srgbClr val="000000"/>
                          </a:solidFill>
                          <a:latin typeface="Arial" panose="020B0604020202020204" pitchFamily="34" charset="0"/>
                          <a:cs typeface="Arial" panose="020B0604020202020204" pitchFamily="34" charset="0"/>
                        </a:rPr>
                        <a:t>орлого</a:t>
                      </a:r>
                      <a:endParaRPr lang="en-US" sz="1800"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a:defRPr/>
                      </a:pPr>
                      <a:r>
                        <a:rPr lang="mn-MN" sz="1800" dirty="0">
                          <a:solidFill>
                            <a:schemeClr val="tx1"/>
                          </a:solidFill>
                          <a:latin typeface="Arial" panose="020B0604020202020204" pitchFamily="34" charset="0"/>
                          <a:cs typeface="Arial" panose="020B0604020202020204" pitchFamily="34" charset="0"/>
                        </a:rPr>
                        <a:t>12,000.0</a:t>
                      </a:r>
                      <a:endParaRPr lang="en-US" sz="180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a:defRPr/>
                      </a:pPr>
                      <a:r>
                        <a:rPr lang="en-US" sz="1800" dirty="0">
                          <a:solidFill>
                            <a:schemeClr val="tx1"/>
                          </a:solidFill>
                          <a:latin typeface="Arial" panose="020B0604020202020204" pitchFamily="34" charset="0"/>
                          <a:cs typeface="Arial" panose="020B0604020202020204" pitchFamily="34" charset="0"/>
                        </a:rPr>
                        <a:t>1</a:t>
                      </a:r>
                      <a:r>
                        <a:rPr lang="mn-MN" sz="1800" dirty="0">
                          <a:solidFill>
                            <a:schemeClr val="tx1"/>
                          </a:solidFill>
                          <a:latin typeface="Arial" panose="020B0604020202020204" pitchFamily="34" charset="0"/>
                          <a:cs typeface="Arial" panose="020B0604020202020204" pitchFamily="34" charset="0"/>
                        </a:rPr>
                        <a:t>2,762.7</a:t>
                      </a:r>
                      <a:endParaRPr lang="en-US" sz="1800"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a:defRPr/>
                      </a:pPr>
                      <a:r>
                        <a:rPr lang="mn-MN" sz="1800" dirty="0">
                          <a:solidFill>
                            <a:srgbClr val="000000"/>
                          </a:solidFill>
                          <a:latin typeface="Arial" panose="020B0604020202020204" pitchFamily="34" charset="0"/>
                          <a:cs typeface="Arial" panose="020B0604020202020204" pitchFamily="34" charset="0"/>
                        </a:rPr>
                        <a:t>106</a:t>
                      </a:r>
                      <a:r>
                        <a:rPr lang="en-US" sz="1800" dirty="0">
                          <a:solidFill>
                            <a:srgbClr val="000000"/>
                          </a:solidFill>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44137">
                <a:tc gridSpan="2">
                  <a:txBody>
                    <a:bodyPr/>
                    <a:lstStyle/>
                    <a:p>
                      <a:pPr algn="ctr">
                        <a:defRPr/>
                      </a:pPr>
                      <a:r>
                        <a:rPr lang="en-US" sz="1800" b="1" dirty="0">
                          <a:solidFill>
                            <a:schemeClr val="tx1"/>
                          </a:solidFill>
                          <a:latin typeface="Arial" panose="020B0604020202020204" pitchFamily="34" charset="0"/>
                          <a:cs typeface="Arial" panose="020B0604020202020204" pitchFamily="34" charset="0"/>
                        </a:rPr>
                        <a:t>ДҮН</a:t>
                      </a:r>
                      <a:r>
                        <a:rPr lang="mn-MN" sz="1800" b="1" dirty="0">
                          <a:solidFill>
                            <a:schemeClr val="tx1"/>
                          </a:solidFill>
                          <a:latin typeface="Arial" panose="020B0604020202020204" pitchFamily="34" charset="0"/>
                          <a:cs typeface="Arial" panose="020B0604020202020204" pitchFamily="34" charset="0"/>
                        </a:rPr>
                        <a:t> </a:t>
                      </a:r>
                      <a:endParaRPr lang="en-US" sz="1800" b="1" dirty="0">
                        <a:solidFill>
                          <a:schemeClr val="tx1"/>
                        </a:solidFill>
                        <a:latin typeface="Arial" panose="020B0604020202020204" pitchFamily="34" charset="0"/>
                        <a:cs typeface="Arial" panose="020B0604020202020204" pitchFamily="34" charset="0"/>
                      </a:endParaRPr>
                    </a:p>
                  </a:txBody>
                  <a:tcPr anchor="ctr">
                    <a:lnL w="19050" cap="flat" cmpd="sng" algn="ctr">
                      <a:solidFill>
                        <a:srgbClr val="FFC20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FFC200"/>
                    </a:solidFill>
                  </a:tcPr>
                </a:tc>
                <a:tc hMerge="1">
                  <a:txBody>
                    <a:bodyPr/>
                    <a:lstStyle/>
                    <a:p>
                      <a:pPr algn="ctr">
                        <a:defRPr/>
                      </a:pP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noFill/>
                      <a:prstDash val="solid"/>
                      <a:round/>
                      <a:headEnd type="none" w="med" len="med"/>
                      <a:tailEnd type="none" w="med" len="med"/>
                    </a:lnB>
                    <a:solidFill>
                      <a:srgbClr val="FFFFFF"/>
                    </a:solidFill>
                  </a:tcPr>
                </a:tc>
                <a:tc>
                  <a:txBody>
                    <a:bodyPr/>
                    <a:lstStyle/>
                    <a:p>
                      <a:pPr algn="ctr">
                        <a:defRPr/>
                      </a:pPr>
                      <a:r>
                        <a:rPr lang="mn-MN" sz="1800" b="1" dirty="0">
                          <a:solidFill>
                            <a:schemeClr val="tx1"/>
                          </a:solidFill>
                          <a:latin typeface="Arial" panose="020B0604020202020204" pitchFamily="34" charset="0"/>
                          <a:cs typeface="Arial" panose="020B0604020202020204" pitchFamily="34" charset="0"/>
                        </a:rPr>
                        <a:t>4,778,800.0</a:t>
                      </a:r>
                      <a:endParaRPr lang="en-US" sz="1800" b="1"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FFC200"/>
                    </a:solidFill>
                  </a:tcPr>
                </a:tc>
                <a:tc>
                  <a:txBody>
                    <a:bodyPr/>
                    <a:lstStyle/>
                    <a:p>
                      <a:pPr algn="ctr">
                        <a:defRPr/>
                      </a:pPr>
                      <a:r>
                        <a:rPr lang="mn-MN" sz="1800" b="1" dirty="0">
                          <a:solidFill>
                            <a:schemeClr val="tx1"/>
                          </a:solidFill>
                          <a:latin typeface="Arial" panose="020B0604020202020204" pitchFamily="34" charset="0"/>
                          <a:cs typeface="Arial" panose="020B0604020202020204" pitchFamily="34" charset="0"/>
                        </a:rPr>
                        <a:t>244,920.0</a:t>
                      </a:r>
                      <a:endParaRPr lang="en-US" sz="1800" b="1" dirty="0">
                        <a:solidFill>
                          <a:schemeClr val="tx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FFC200"/>
                    </a:solidFill>
                  </a:tcPr>
                </a:tc>
                <a:tc>
                  <a:txBody>
                    <a:bodyPr/>
                    <a:lstStyle/>
                    <a:p>
                      <a:pPr algn="ctr">
                        <a:defRPr/>
                      </a:pPr>
                      <a:r>
                        <a:rPr lang="mn-MN" sz="1800" b="1" dirty="0">
                          <a:solidFill>
                            <a:schemeClr val="tx1"/>
                          </a:solidFill>
                          <a:latin typeface="Arial" panose="020B0604020202020204" pitchFamily="34" charset="0"/>
                          <a:cs typeface="Arial" panose="020B0604020202020204" pitchFamily="34" charset="0"/>
                        </a:rPr>
                        <a:t>5</a:t>
                      </a:r>
                      <a:r>
                        <a:rPr lang="en-US" sz="1800" b="1" dirty="0">
                          <a:solidFill>
                            <a:schemeClr val="tx1"/>
                          </a:solidFill>
                          <a:latin typeface="Arial" panose="020B0604020202020204" pitchFamily="34" charset="0"/>
                          <a:cs typeface="Arial" panose="020B0604020202020204" pitchFamily="34" charset="0"/>
                        </a:rPr>
                        <a:t>%</a:t>
                      </a:r>
                    </a:p>
                  </a:txBody>
                  <a:tcPr anchor="ctr">
                    <a:lnL w="19050" cap="flat" cmpd="sng" algn="ctr">
                      <a:solidFill>
                        <a:schemeClr val="bg1"/>
                      </a:solidFill>
                      <a:prstDash val="solid"/>
                      <a:round/>
                      <a:headEnd type="none" w="med" len="med"/>
                      <a:tailEnd type="none" w="med" len="med"/>
                    </a:lnL>
                    <a:lnR w="19050" cap="flat" cmpd="sng" algn="ctr">
                      <a:solidFill>
                        <a:srgbClr val="FFC2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FFC200"/>
                    </a:solidFill>
                  </a:tcPr>
                </a:tc>
                <a:extLst>
                  <a:ext uri="{0D108BD9-81ED-4DB2-BD59-A6C34878D82A}">
                    <a16:rowId xmlns:a16="http://schemas.microsoft.com/office/drawing/2014/main" val="10005"/>
                  </a:ext>
                </a:extLst>
              </a:tr>
            </a:tbl>
          </a:graphicData>
        </a:graphic>
      </p:graphicFrame>
      <p:grpSp>
        <p:nvGrpSpPr>
          <p:cNvPr id="11" name="Group 13"/>
          <p:cNvGrpSpPr/>
          <p:nvPr/>
        </p:nvGrpSpPr>
        <p:grpSpPr>
          <a:xfrm>
            <a:off x="199373" y="1185887"/>
            <a:ext cx="10582892" cy="1871729"/>
            <a:chOff x="299052" y="0"/>
            <a:chExt cx="16962706" cy="3000086"/>
          </a:xfrm>
        </p:grpSpPr>
        <p:grpSp>
          <p:nvGrpSpPr>
            <p:cNvPr id="12" name="Group 14"/>
            <p:cNvGrpSpPr/>
            <p:nvPr/>
          </p:nvGrpSpPr>
          <p:grpSpPr>
            <a:xfrm>
              <a:off x="1855693" y="303679"/>
              <a:ext cx="13849422" cy="2406963"/>
              <a:chOff x="394926" y="0"/>
              <a:chExt cx="3513649" cy="610655"/>
            </a:xfrm>
          </p:grpSpPr>
          <p:sp>
            <p:nvSpPr>
              <p:cNvPr id="16" name="Freeform 15"/>
              <p:cNvSpPr/>
              <p:nvPr/>
            </p:nvSpPr>
            <p:spPr>
              <a:xfrm>
                <a:off x="394926" y="0"/>
                <a:ext cx="3513649" cy="610655"/>
              </a:xfrm>
              <a:custGeom>
                <a:avLst/>
                <a:gdLst/>
                <a:ahLst/>
                <a:cxnLst/>
                <a:rect l="l" t="t" r="r" b="b"/>
                <a:pathLst>
                  <a:path w="4825709" h="566330">
                    <a:moveTo>
                      <a:pt x="0" y="0"/>
                    </a:moveTo>
                    <a:lnTo>
                      <a:pt x="4825709" y="0"/>
                    </a:lnTo>
                    <a:lnTo>
                      <a:pt x="4825709" y="566330"/>
                    </a:lnTo>
                    <a:lnTo>
                      <a:pt x="0" y="566330"/>
                    </a:lnTo>
                    <a:close/>
                  </a:path>
                </a:pathLst>
              </a:custGeom>
              <a:solidFill>
                <a:srgbClr val="303082"/>
              </a:solidFill>
            </p:spPr>
          </p:sp>
        </p:grpSp>
        <p:pic>
          <p:nvPicPr>
            <p:cNvPr id="13"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6644" y="0"/>
              <a:ext cx="1184622" cy="1184624"/>
            </a:xfrm>
            <a:prstGeom prst="rect">
              <a:avLst/>
            </a:prstGeom>
          </p:spPr>
        </p:pic>
        <p:sp>
          <p:nvSpPr>
            <p:cNvPr id="14" name="TextBox 17"/>
            <p:cNvSpPr txBox="1"/>
            <p:nvPr/>
          </p:nvSpPr>
          <p:spPr>
            <a:xfrm>
              <a:off x="299052" y="574125"/>
              <a:ext cx="16962706" cy="1931029"/>
            </a:xfrm>
            <a:prstGeom prst="rect">
              <a:avLst/>
            </a:prstGeom>
          </p:spPr>
          <p:txBody>
            <a:bodyPr wrap="square" lIns="0" tIns="0" rIns="0" bIns="0" rtlCol="0" anchor="t">
              <a:spAutoFit/>
            </a:bodyPr>
            <a:lstStyle/>
            <a:p>
              <a:pPr algn="ctr">
                <a:lnSpc>
                  <a:spcPts val="4879"/>
                </a:lnSpc>
              </a:pPr>
              <a:r>
                <a:rPr lang="en-US" sz="3600" b="1" dirty="0">
                  <a:solidFill>
                    <a:schemeClr val="bg1"/>
                  </a:solidFill>
                  <a:latin typeface="Arial" panose="020B0604020202020204" pitchFamily="34" charset="0"/>
                  <a:cs typeface="Arial" panose="020B0604020202020204" pitchFamily="34" charset="0"/>
                </a:rPr>
                <a:t>НИЙСЛЭЛИЙН ТӨСВИЙН ОРЛОГО ТӨВЛӨРҮҮЛЭЛТ</a:t>
              </a:r>
            </a:p>
          </p:txBody>
        </p:sp>
        <p:pic>
          <p:nvPicPr>
            <p:cNvPr id="15"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819541" y="1815462"/>
              <a:ext cx="1184622" cy="1184624"/>
            </a:xfrm>
            <a:prstGeom prst="rect">
              <a:avLst/>
            </a:prstGeom>
          </p:spPr>
        </p:pic>
      </p:grpSp>
      <p:grpSp>
        <p:nvGrpSpPr>
          <p:cNvPr id="20" name="Group 19"/>
          <p:cNvGrpSpPr/>
          <p:nvPr/>
        </p:nvGrpSpPr>
        <p:grpSpPr>
          <a:xfrm>
            <a:off x="0" y="-4560"/>
            <a:ext cx="4191000" cy="488867"/>
            <a:chOff x="0" y="-4565"/>
            <a:chExt cx="4191000" cy="488867"/>
          </a:xfrm>
        </p:grpSpPr>
        <p:sp>
          <p:nvSpPr>
            <p:cNvPr id="21" name="Round Single Corner Rectangle 20"/>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2" name="Group 21"/>
            <p:cNvGrpSpPr/>
            <p:nvPr/>
          </p:nvGrpSpPr>
          <p:grpSpPr>
            <a:xfrm>
              <a:off x="228600" y="33753"/>
              <a:ext cx="375928" cy="375928"/>
              <a:chOff x="62067" y="154286"/>
              <a:chExt cx="375928" cy="375928"/>
            </a:xfrm>
          </p:grpSpPr>
          <p:sp>
            <p:nvSpPr>
              <p:cNvPr id="24" name="Oval 23"/>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5" name="Picture 8"/>
              <p:cNvPicPr>
                <a:picLocks noChangeAspect="1"/>
              </p:cNvPicPr>
              <p:nvPr/>
            </p:nvPicPr>
            <p:blipFill>
              <a:blip r:embed="rId6"/>
              <a:srcRect/>
              <a:stretch>
                <a:fillRect/>
              </a:stretch>
            </p:blipFill>
            <p:spPr>
              <a:xfrm>
                <a:off x="62067" y="154286"/>
                <a:ext cx="375928" cy="375928"/>
              </a:xfrm>
              <a:prstGeom prst="rect">
                <a:avLst/>
              </a:prstGeom>
            </p:spPr>
          </p:pic>
        </p:grpSp>
        <p:sp>
          <p:nvSpPr>
            <p:cNvPr id="23"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
        <p:nvSpPr>
          <p:cNvPr id="27" name="TextBox 8"/>
          <p:cNvSpPr txBox="1"/>
          <p:nvPr/>
        </p:nvSpPr>
        <p:spPr>
          <a:xfrm>
            <a:off x="9182249" y="3278247"/>
            <a:ext cx="1151546" cy="323165"/>
          </a:xfrm>
          <a:prstGeom prst="rect">
            <a:avLst/>
          </a:prstGeom>
        </p:spPr>
        <p:txBody>
          <a:bodyPr wrap="square" lIns="0" tIns="0" rIns="0" bIns="0" rtlCol="0" anchor="t">
            <a:spAutoFit/>
          </a:bodyPr>
          <a:lstStyle/>
          <a:p>
            <a:pPr lvl="0" algn="r"/>
            <a:r>
              <a:rPr lang="mn-MN" sz="2100" dirty="0">
                <a:latin typeface="Arial" panose="020B0604020202020204" pitchFamily="34" charset="0"/>
                <a:cs typeface="Arial" panose="020B0604020202020204" pitchFamily="34" charset="0"/>
              </a:rPr>
              <a:t>/мян.төг/</a:t>
            </a:r>
          </a:p>
        </p:txBody>
      </p:sp>
      <p:sp>
        <p:nvSpPr>
          <p:cNvPr id="26" name="TextBox 5"/>
          <p:cNvSpPr txBox="1"/>
          <p:nvPr/>
        </p:nvSpPr>
        <p:spPr>
          <a:xfrm>
            <a:off x="11170371" y="3314380"/>
            <a:ext cx="5867400" cy="769441"/>
          </a:xfrm>
          <a:prstGeom prst="rect">
            <a:avLst/>
          </a:prstGeom>
        </p:spPr>
        <p:txBody>
          <a:bodyPr wrap="square" lIns="0" tIns="0" rIns="0" bIns="0" rtlCol="0" anchor="t">
            <a:spAutoFit/>
          </a:bodyPr>
          <a:lstStyle/>
          <a:p>
            <a:pPr algn="ctr">
              <a:lnSpc>
                <a:spcPts val="2982"/>
              </a:lnSpc>
              <a:spcBef>
                <a:spcPct val="0"/>
              </a:spcBef>
            </a:pPr>
            <a:r>
              <a:rPr lang="mn-MN" sz="2000" b="1" dirty="0">
                <a:solidFill>
                  <a:srgbClr val="303082"/>
                </a:solidFill>
                <a:latin typeface="Arial" panose="020B0604020202020204" pitchFamily="34" charset="0"/>
                <a:cs typeface="Arial" panose="020B0604020202020204" pitchFamily="34" charset="0"/>
              </a:rPr>
              <a:t>2022 ОНЫ 6,498.7 МКВ ТАЛБАЙД </a:t>
            </a:r>
          </a:p>
          <a:p>
            <a:pPr algn="ctr">
              <a:lnSpc>
                <a:spcPts val="2982"/>
              </a:lnSpc>
              <a:spcBef>
                <a:spcPct val="0"/>
              </a:spcBef>
            </a:pPr>
            <a:r>
              <a:rPr lang="mn-MN" sz="2000" b="1" dirty="0">
                <a:solidFill>
                  <a:srgbClr val="303082"/>
                </a:solidFill>
                <a:latin typeface="Arial" panose="020B0604020202020204" pitchFamily="34" charset="0"/>
                <a:cs typeface="Arial" panose="020B0604020202020204" pitchFamily="34" charset="0"/>
              </a:rPr>
              <a:t>НИЙТ </a:t>
            </a:r>
            <a:r>
              <a:rPr lang="en-GB" sz="2000" b="1" dirty="0">
                <a:solidFill>
                  <a:srgbClr val="303082"/>
                </a:solidFill>
                <a:latin typeface="Arial" panose="020B0604020202020204" pitchFamily="34" charset="0"/>
                <a:cs typeface="Arial" panose="020B0604020202020204" pitchFamily="34" charset="0"/>
              </a:rPr>
              <a:t>1</a:t>
            </a:r>
            <a:r>
              <a:rPr lang="mn-MN" sz="2000" b="1" dirty="0">
                <a:solidFill>
                  <a:srgbClr val="303082"/>
                </a:solidFill>
                <a:latin typeface="Arial" panose="020B0604020202020204" pitchFamily="34" charset="0"/>
                <a:cs typeface="Arial" panose="020B0604020202020204" pitchFamily="34" charset="0"/>
              </a:rPr>
              <a:t>45 ТҮРЭЭСИЙН ГЭРЭЭ</a:t>
            </a:r>
            <a:endParaRPr lang="en-US" sz="2000" b="1" dirty="0">
              <a:solidFill>
                <a:srgbClr val="303082"/>
              </a:solidFill>
              <a:latin typeface="Arial" panose="020B060402020202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308166039"/>
              </p:ext>
            </p:extLst>
          </p:nvPr>
        </p:nvGraphicFramePr>
        <p:xfrm>
          <a:off x="10605945" y="4381500"/>
          <a:ext cx="6996256" cy="2698783"/>
        </p:xfrm>
        <a:graphic>
          <a:graphicData uri="http://schemas.openxmlformats.org/drawingml/2006/table">
            <a:tbl>
              <a:tblPr firstRow="1" firstCol="1" bandRow="1">
                <a:tableStyleId>{5C22544A-7EE6-4342-B048-85BDC9FD1C3A}</a:tableStyleId>
              </a:tblPr>
              <a:tblGrid>
                <a:gridCol w="1460195">
                  <a:extLst>
                    <a:ext uri="{9D8B030D-6E8A-4147-A177-3AD203B41FA5}">
                      <a16:colId xmlns:a16="http://schemas.microsoft.com/office/drawing/2014/main" val="2592564607"/>
                    </a:ext>
                  </a:extLst>
                </a:gridCol>
                <a:gridCol w="995587">
                  <a:extLst>
                    <a:ext uri="{9D8B030D-6E8A-4147-A177-3AD203B41FA5}">
                      <a16:colId xmlns:a16="http://schemas.microsoft.com/office/drawing/2014/main" val="169472490"/>
                    </a:ext>
                  </a:extLst>
                </a:gridCol>
                <a:gridCol w="1261077">
                  <a:extLst>
                    <a:ext uri="{9D8B030D-6E8A-4147-A177-3AD203B41FA5}">
                      <a16:colId xmlns:a16="http://schemas.microsoft.com/office/drawing/2014/main" val="2473632881"/>
                    </a:ext>
                  </a:extLst>
                </a:gridCol>
                <a:gridCol w="1261077">
                  <a:extLst>
                    <a:ext uri="{9D8B030D-6E8A-4147-A177-3AD203B41FA5}">
                      <a16:colId xmlns:a16="http://schemas.microsoft.com/office/drawing/2014/main" val="926328462"/>
                    </a:ext>
                  </a:extLst>
                </a:gridCol>
                <a:gridCol w="1009160">
                  <a:extLst>
                    <a:ext uri="{9D8B030D-6E8A-4147-A177-3AD203B41FA5}">
                      <a16:colId xmlns:a16="http://schemas.microsoft.com/office/drawing/2014/main" val="1329710395"/>
                    </a:ext>
                  </a:extLst>
                </a:gridCol>
                <a:gridCol w="1009160">
                  <a:extLst>
                    <a:ext uri="{9D8B030D-6E8A-4147-A177-3AD203B41FA5}">
                      <a16:colId xmlns:a16="http://schemas.microsoft.com/office/drawing/2014/main" val="3005679231"/>
                    </a:ext>
                  </a:extLst>
                </a:gridCol>
              </a:tblGrid>
              <a:tr h="480125">
                <a:tc rowSpan="2">
                  <a:txBody>
                    <a:bodyPr/>
                    <a:lstStyle/>
                    <a:p>
                      <a:pPr algn="ctr">
                        <a:spcBef>
                          <a:spcPts val="500"/>
                        </a:spcBef>
                        <a:spcAft>
                          <a:spcPts val="0"/>
                        </a:spcAft>
                      </a:pPr>
                      <a:r>
                        <a:rPr lang="mn-MN" sz="1400" dirty="0">
                          <a:solidFill>
                            <a:schemeClr val="tx1"/>
                          </a:solidFill>
                          <a:effectLst/>
                          <a:latin typeface="Arial" panose="020B0604020202020204" pitchFamily="34" charset="0"/>
                          <a:cs typeface="Arial" panose="020B0604020202020204" pitchFamily="34" charset="0"/>
                        </a:rPr>
                        <a:t>Түрээсийн хэлбэр</a:t>
                      </a:r>
                      <a:endParaRPr lang="en-US" sz="1400" dirty="0">
                        <a:solidFill>
                          <a:schemeClr val="tx1"/>
                        </a:solidFill>
                        <a:effectLst/>
                        <a:latin typeface="Arial" panose="020B0604020202020204" pitchFamily="34" charset="0"/>
                        <a:cs typeface="Arial" panose="020B0604020202020204" pitchFamily="34" charset="0"/>
                      </a:endParaRPr>
                    </a:p>
                  </a:txBody>
                  <a:tcPr marL="68580" marR="68580" marT="0" marB="0" anchor="ctr">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rowSpan="2">
                  <a:txBody>
                    <a:bodyPr/>
                    <a:lstStyle/>
                    <a:p>
                      <a:pPr algn="ctr">
                        <a:spcBef>
                          <a:spcPts val="500"/>
                        </a:spcBef>
                        <a:spcAft>
                          <a:spcPts val="0"/>
                        </a:spcAft>
                      </a:pPr>
                      <a:r>
                        <a:rPr lang="mn-MN" sz="1400" dirty="0">
                          <a:solidFill>
                            <a:schemeClr val="tx1"/>
                          </a:solidFill>
                          <a:effectLst/>
                          <a:latin typeface="Arial" panose="020B0604020202020204" pitchFamily="34" charset="0"/>
                          <a:cs typeface="Arial" panose="020B0604020202020204" pitchFamily="34" charset="0"/>
                        </a:rPr>
                        <a:t>Гэрээний тоо</a:t>
                      </a:r>
                      <a:endParaRPr lang="en-US" sz="1400" dirty="0">
                        <a:solidFill>
                          <a:schemeClr val="tx1"/>
                        </a:solidFill>
                        <a:effectLst/>
                        <a:latin typeface="Arial" panose="020B0604020202020204" pitchFamily="34" charset="0"/>
                        <a:cs typeface="Arial" panose="020B0604020202020204" pitchFamily="34" charset="0"/>
                      </a:endParaRPr>
                    </a:p>
                  </a:txBody>
                  <a:tcPr marL="68580" marR="68580"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rowSpan="2">
                  <a:txBody>
                    <a:bodyPr/>
                    <a:lstStyle/>
                    <a:p>
                      <a:pPr algn="ctr">
                        <a:spcBef>
                          <a:spcPts val="500"/>
                        </a:spcBef>
                        <a:spcAft>
                          <a:spcPts val="0"/>
                        </a:spcAft>
                      </a:pPr>
                      <a:r>
                        <a:rPr lang="mn-MN" sz="1400" dirty="0">
                          <a:solidFill>
                            <a:schemeClr val="tx1"/>
                          </a:solidFill>
                          <a:effectLst/>
                          <a:latin typeface="Arial" panose="020B0604020202020204" pitchFamily="34" charset="0"/>
                          <a:cs typeface="Arial" panose="020B0604020202020204" pitchFamily="34" charset="0"/>
                        </a:rPr>
                        <a:t>Талбайн хэмжээ </a:t>
                      </a:r>
                      <a:r>
                        <a:rPr lang="en-US" sz="1400" dirty="0">
                          <a:solidFill>
                            <a:schemeClr val="tx1"/>
                          </a:solidFill>
                          <a:effectLst/>
                          <a:latin typeface="Arial" panose="020B0604020202020204" pitchFamily="34" charset="0"/>
                          <a:cs typeface="Arial" panose="020B0604020202020204" pitchFamily="34" charset="0"/>
                        </a:rPr>
                        <a:t>(</a:t>
                      </a:r>
                      <a:r>
                        <a:rPr lang="mn-MN" sz="1400" dirty="0">
                          <a:solidFill>
                            <a:schemeClr val="tx1"/>
                          </a:solidFill>
                          <a:effectLst/>
                          <a:latin typeface="Arial" panose="020B0604020202020204" pitchFamily="34" charset="0"/>
                          <a:cs typeface="Arial" panose="020B0604020202020204" pitchFamily="34" charset="0"/>
                        </a:rPr>
                        <a:t>мкв</a:t>
                      </a:r>
                      <a:r>
                        <a:rPr lang="en-US" sz="1400" dirty="0">
                          <a:solidFill>
                            <a:schemeClr val="tx1"/>
                          </a:solidFill>
                          <a:effectLst/>
                          <a:latin typeface="Arial" panose="020B0604020202020204" pitchFamily="34" charset="0"/>
                          <a:cs typeface="Arial" panose="020B0604020202020204" pitchFamily="34" charset="0"/>
                        </a:rPr>
                        <a:t>)</a:t>
                      </a:r>
                    </a:p>
                  </a:txBody>
                  <a:tcPr marL="68580" marR="68580"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rowSpan="2">
                  <a:txBody>
                    <a:bodyPr/>
                    <a:lstStyle/>
                    <a:p>
                      <a:pPr algn="ctr">
                        <a:spcBef>
                          <a:spcPts val="500"/>
                        </a:spcBef>
                        <a:spcAft>
                          <a:spcPts val="0"/>
                        </a:spcAft>
                      </a:pPr>
                      <a:r>
                        <a:rPr lang="mn-MN" sz="1400" dirty="0">
                          <a:solidFill>
                            <a:schemeClr val="tx1"/>
                          </a:solidFill>
                          <a:effectLst/>
                          <a:latin typeface="Arial" panose="020B0604020202020204" pitchFamily="34" charset="0"/>
                          <a:cs typeface="Arial" panose="020B0604020202020204" pitchFamily="34" charset="0"/>
                        </a:rPr>
                        <a:t>Үнийн дүн </a:t>
                      </a:r>
                      <a:r>
                        <a:rPr lang="en-US" sz="1400" dirty="0">
                          <a:solidFill>
                            <a:schemeClr val="tx1"/>
                          </a:solidFill>
                          <a:effectLst/>
                          <a:latin typeface="Arial" panose="020B0604020202020204" pitchFamily="34" charset="0"/>
                          <a:cs typeface="Arial" panose="020B0604020202020204" pitchFamily="34" charset="0"/>
                        </a:rPr>
                        <a:t>(</a:t>
                      </a:r>
                      <a:r>
                        <a:rPr lang="mn-MN" sz="1400" dirty="0">
                          <a:solidFill>
                            <a:schemeClr val="tx1"/>
                          </a:solidFill>
                          <a:effectLst/>
                          <a:latin typeface="Arial" panose="020B0604020202020204" pitchFamily="34" charset="0"/>
                          <a:cs typeface="Arial" panose="020B0604020202020204" pitchFamily="34" charset="0"/>
                        </a:rPr>
                        <a:t>сая төгрөг</a:t>
                      </a:r>
                      <a:r>
                        <a:rPr lang="en-US" sz="1400" dirty="0">
                          <a:solidFill>
                            <a:schemeClr val="tx1"/>
                          </a:solidFill>
                          <a:effectLst/>
                          <a:latin typeface="Arial" panose="020B0604020202020204" pitchFamily="34" charset="0"/>
                          <a:cs typeface="Arial" panose="020B0604020202020204" pitchFamily="34" charset="0"/>
                        </a:rPr>
                        <a:t>)</a:t>
                      </a:r>
                    </a:p>
                  </a:txBody>
                  <a:tcPr marL="68580" marR="68580"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gridSpan="2">
                  <a:txBody>
                    <a:bodyPr/>
                    <a:lstStyle/>
                    <a:p>
                      <a:pPr algn="ctr">
                        <a:spcBef>
                          <a:spcPts val="500"/>
                        </a:spcBef>
                        <a:spcAft>
                          <a:spcPts val="0"/>
                        </a:spcAft>
                      </a:pPr>
                      <a:r>
                        <a:rPr lang="mn-MN" sz="1400" dirty="0">
                          <a:solidFill>
                            <a:schemeClr val="tx1"/>
                          </a:solidFill>
                          <a:effectLst/>
                          <a:latin typeface="Arial" panose="020B0604020202020204" pitchFamily="34" charset="0"/>
                          <a:cs typeface="Arial" panose="020B0604020202020204" pitchFamily="34" charset="0"/>
                        </a:rPr>
                        <a:t>Үүнээс</a:t>
                      </a:r>
                      <a:endParaRPr lang="en-US" sz="1400" dirty="0">
                        <a:solidFill>
                          <a:schemeClr val="tx1"/>
                        </a:solidFill>
                        <a:effectLst/>
                        <a:latin typeface="Arial" panose="020B0604020202020204" pitchFamily="34" charset="0"/>
                        <a:cs typeface="Arial" panose="020B0604020202020204" pitchFamily="34" charset="0"/>
                      </a:endParaRPr>
                    </a:p>
                  </a:txBody>
                  <a:tcPr marL="68580" marR="68580" marT="0" marB="0" anchor="ctr">
                    <a:lnL w="19050" cap="flat" cmpd="sng" algn="ctr">
                      <a:solidFill>
                        <a:srgbClr val="303082"/>
                      </a:solidFill>
                      <a:prstDash val="solid"/>
                      <a:round/>
                      <a:headEnd type="none" w="med" len="med"/>
                      <a:tailEnd type="none" w="med" len="med"/>
                    </a:lnL>
                    <a:lnB w="19050" cap="flat" cmpd="sng" algn="ctr">
                      <a:solidFill>
                        <a:srgbClr val="303082"/>
                      </a:solidFill>
                      <a:prstDash val="solid"/>
                      <a:round/>
                      <a:headEnd type="none" w="med" len="med"/>
                      <a:tailEnd type="none" w="med" len="med"/>
                    </a:lnB>
                    <a:solidFill>
                      <a:schemeClr val="bg1"/>
                    </a:solidFill>
                  </a:tcPr>
                </a:tc>
                <a:tc hMerge="1">
                  <a:txBody>
                    <a:bodyPr/>
                    <a:lstStyle/>
                    <a:p>
                      <a:endParaRPr lang="mn-MN"/>
                    </a:p>
                  </a:txBody>
                  <a:tcPr/>
                </a:tc>
                <a:extLst>
                  <a:ext uri="{0D108BD9-81ED-4DB2-BD59-A6C34878D82A}">
                    <a16:rowId xmlns:a16="http://schemas.microsoft.com/office/drawing/2014/main" val="2387496937"/>
                  </a:ext>
                </a:extLst>
              </a:tr>
              <a:tr h="480125">
                <a:tc vMerge="1">
                  <a:txBody>
                    <a:bodyPr/>
                    <a:lstStyle/>
                    <a:p>
                      <a:endParaRPr lang="mn-MN"/>
                    </a:p>
                  </a:txBody>
                  <a:tcPr/>
                </a:tc>
                <a:tc vMerge="1">
                  <a:txBody>
                    <a:bodyPr/>
                    <a:lstStyle/>
                    <a:p>
                      <a:endParaRPr lang="mn-MN"/>
                    </a:p>
                  </a:txBody>
                  <a:tcPr/>
                </a:tc>
                <a:tc vMerge="1">
                  <a:txBody>
                    <a:bodyPr/>
                    <a:lstStyle/>
                    <a:p>
                      <a:endParaRPr lang="mn-MN"/>
                    </a:p>
                  </a:txBody>
                  <a:tcPr/>
                </a:tc>
                <a:tc vMerge="1">
                  <a:txBody>
                    <a:bodyPr/>
                    <a:lstStyle/>
                    <a:p>
                      <a:endParaRPr lang="mn-MN"/>
                    </a:p>
                  </a:txBody>
                  <a:tcPr/>
                </a:tc>
                <a:tc>
                  <a:txBody>
                    <a:bodyPr/>
                    <a:lstStyle/>
                    <a:p>
                      <a:pPr algn="ctr">
                        <a:spcBef>
                          <a:spcPts val="500"/>
                        </a:spcBef>
                        <a:spcAft>
                          <a:spcPts val="0"/>
                        </a:spcAft>
                      </a:pPr>
                      <a:r>
                        <a:rPr lang="mn-MN" sz="1400" b="1" dirty="0">
                          <a:solidFill>
                            <a:schemeClr val="tx1"/>
                          </a:solidFill>
                          <a:effectLst/>
                          <a:latin typeface="Arial" panose="020B0604020202020204" pitchFamily="34" charset="0"/>
                          <a:cs typeface="Arial" panose="020B0604020202020204" pitchFamily="34" charset="0"/>
                        </a:rPr>
                        <a:t>60%</a:t>
                      </a:r>
                      <a:endParaRPr lang="en-US" sz="1400" b="1" dirty="0">
                        <a:solidFill>
                          <a:schemeClr val="tx1"/>
                        </a:solidFill>
                        <a:effectLst/>
                        <a:latin typeface="Arial" panose="020B0604020202020204" pitchFamily="34" charset="0"/>
                        <a:cs typeface="Arial" panose="020B0604020202020204" pitchFamily="34" charset="0"/>
                      </a:endParaRPr>
                    </a:p>
                  </a:txBody>
                  <a:tcPr marL="68580" marR="68580"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a:spcBef>
                          <a:spcPts val="500"/>
                        </a:spcBef>
                        <a:spcAft>
                          <a:spcPts val="0"/>
                        </a:spcAft>
                      </a:pPr>
                      <a:r>
                        <a:rPr lang="mn-MN" sz="1400" b="1" dirty="0">
                          <a:solidFill>
                            <a:schemeClr val="tx1"/>
                          </a:solidFill>
                          <a:effectLst/>
                          <a:latin typeface="Arial" panose="020B0604020202020204" pitchFamily="34" charset="0"/>
                          <a:cs typeface="Arial" panose="020B0604020202020204" pitchFamily="34" charset="0"/>
                        </a:rPr>
                        <a:t>40%</a:t>
                      </a:r>
                      <a:endParaRPr lang="en-US" sz="1400" b="1" dirty="0">
                        <a:solidFill>
                          <a:schemeClr val="tx1"/>
                        </a:solidFill>
                        <a:effectLst/>
                        <a:latin typeface="Arial" panose="020B0604020202020204" pitchFamily="34" charset="0"/>
                        <a:cs typeface="Arial" panose="020B0604020202020204" pitchFamily="34" charset="0"/>
                      </a:endParaRPr>
                    </a:p>
                  </a:txBody>
                  <a:tcPr marL="68580" marR="68580" marT="0"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2080530382"/>
                  </a:ext>
                </a:extLst>
              </a:tr>
              <a:tr h="649325">
                <a:tc>
                  <a:txBody>
                    <a:bodyPr/>
                    <a:lstStyle/>
                    <a:p>
                      <a:pPr algn="ctr">
                        <a:spcBef>
                          <a:spcPts val="500"/>
                        </a:spcBef>
                        <a:spcAft>
                          <a:spcPts val="0"/>
                        </a:spcAft>
                      </a:pPr>
                      <a:r>
                        <a:rPr lang="mn-MN" sz="1400" dirty="0">
                          <a:solidFill>
                            <a:schemeClr val="tx1"/>
                          </a:solidFill>
                          <a:effectLst/>
                          <a:latin typeface="Arial" panose="020B0604020202020204" pitchFamily="34" charset="0"/>
                          <a:cs typeface="Arial" panose="020B0604020202020204" pitchFamily="34" charset="0"/>
                        </a:rPr>
                        <a:t>Дам түрээс</a:t>
                      </a:r>
                      <a:endParaRPr lang="en-US" sz="1400" dirty="0">
                        <a:solidFill>
                          <a:schemeClr val="tx1"/>
                        </a:solidFill>
                        <a:effectLst/>
                        <a:latin typeface="Arial" panose="020B0604020202020204" pitchFamily="34" charset="0"/>
                        <a:cs typeface="Arial" panose="020B0604020202020204" pitchFamily="34" charset="0"/>
                      </a:endParaRPr>
                    </a:p>
                  </a:txBody>
                  <a:tcPr marL="68580" marR="68580" marT="0" marB="0" anchor="ct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a:spcBef>
                          <a:spcPts val="500"/>
                        </a:spcBef>
                        <a:spcAft>
                          <a:spcPts val="0"/>
                        </a:spcAft>
                      </a:pPr>
                      <a:r>
                        <a:rPr lang="mn-MN" sz="1400" dirty="0">
                          <a:solidFill>
                            <a:schemeClr val="bg1"/>
                          </a:solidFill>
                          <a:effectLst/>
                          <a:latin typeface="Arial" panose="020B0604020202020204" pitchFamily="34" charset="0"/>
                          <a:cs typeface="Arial" panose="020B0604020202020204" pitchFamily="34" charset="0"/>
                        </a:rPr>
                        <a:t>141</a:t>
                      </a:r>
                      <a:endParaRPr lang="en-US" sz="1400" dirty="0">
                        <a:solidFill>
                          <a:schemeClr val="bg1"/>
                        </a:solidFill>
                        <a:effectLst/>
                        <a:latin typeface="Arial" panose="020B0604020202020204" pitchFamily="34" charset="0"/>
                        <a:cs typeface="Arial" panose="020B0604020202020204" pitchFamily="34" charset="0"/>
                      </a:endParaRPr>
                    </a:p>
                  </a:txBody>
                  <a:tcPr marL="68580" marR="68580" marT="0" marB="0" anchor="ctr">
                    <a:lnT w="19050" cap="flat" cmpd="sng" algn="ctr">
                      <a:solidFill>
                        <a:srgbClr val="303082"/>
                      </a:solidFill>
                      <a:prstDash val="solid"/>
                      <a:round/>
                      <a:headEnd type="none" w="med" len="med"/>
                      <a:tailEnd type="none" w="med" len="med"/>
                    </a:lnT>
                    <a:solidFill>
                      <a:srgbClr val="303082"/>
                    </a:solidFill>
                  </a:tcPr>
                </a:tc>
                <a:tc>
                  <a:txBody>
                    <a:bodyPr/>
                    <a:lstStyle/>
                    <a:p>
                      <a:pPr algn="ctr">
                        <a:spcBef>
                          <a:spcPts val="500"/>
                        </a:spcBef>
                        <a:spcAft>
                          <a:spcPts val="0"/>
                        </a:spcAft>
                      </a:pPr>
                      <a:r>
                        <a:rPr lang="mn-MN" sz="1400" dirty="0">
                          <a:solidFill>
                            <a:schemeClr val="bg1"/>
                          </a:solidFill>
                          <a:effectLst/>
                          <a:latin typeface="Arial" panose="020B0604020202020204" pitchFamily="34" charset="0"/>
                          <a:cs typeface="Arial" panose="020B0604020202020204" pitchFamily="34" charset="0"/>
                        </a:rPr>
                        <a:t>5,150.4</a:t>
                      </a:r>
                      <a:endParaRPr lang="en-US" sz="1400" dirty="0">
                        <a:solidFill>
                          <a:schemeClr val="bg1"/>
                        </a:solidFill>
                        <a:effectLst/>
                        <a:latin typeface="Arial" panose="020B0604020202020204" pitchFamily="34" charset="0"/>
                        <a:cs typeface="Arial" panose="020B0604020202020204" pitchFamily="34" charset="0"/>
                      </a:endParaRPr>
                    </a:p>
                  </a:txBody>
                  <a:tcPr marL="68580" marR="68580" marT="0" marB="0" anchor="ctr">
                    <a:lnT w="19050" cap="flat" cmpd="sng" algn="ctr">
                      <a:solidFill>
                        <a:srgbClr val="303082"/>
                      </a:solidFill>
                      <a:prstDash val="solid"/>
                      <a:round/>
                      <a:headEnd type="none" w="med" len="med"/>
                      <a:tailEnd type="none" w="med" len="med"/>
                    </a:lnT>
                    <a:solidFill>
                      <a:srgbClr val="303082"/>
                    </a:solidFill>
                  </a:tcPr>
                </a:tc>
                <a:tc>
                  <a:txBody>
                    <a:bodyPr/>
                    <a:lstStyle/>
                    <a:p>
                      <a:pPr algn="ctr">
                        <a:spcBef>
                          <a:spcPts val="500"/>
                        </a:spcBef>
                        <a:spcAft>
                          <a:spcPts val="0"/>
                        </a:spcAft>
                      </a:pPr>
                      <a:r>
                        <a:rPr lang="mn-MN" sz="1400" dirty="0">
                          <a:solidFill>
                            <a:schemeClr val="bg1"/>
                          </a:solidFill>
                          <a:effectLst/>
                          <a:latin typeface="Arial" panose="020B0604020202020204" pitchFamily="34" charset="0"/>
                          <a:cs typeface="Arial" panose="020B0604020202020204" pitchFamily="34" charset="0"/>
                        </a:rPr>
                        <a:t>823.0</a:t>
                      </a:r>
                      <a:endParaRPr lang="en-US" sz="1400" dirty="0">
                        <a:solidFill>
                          <a:schemeClr val="bg1"/>
                        </a:solidFill>
                        <a:effectLst/>
                        <a:latin typeface="Arial" panose="020B0604020202020204" pitchFamily="34" charset="0"/>
                        <a:cs typeface="Arial" panose="020B0604020202020204" pitchFamily="34" charset="0"/>
                      </a:endParaRPr>
                    </a:p>
                  </a:txBody>
                  <a:tcPr marL="68580" marR="68580" marT="0" marB="0" anchor="ctr">
                    <a:lnT w="19050" cap="flat" cmpd="sng" algn="ctr">
                      <a:solidFill>
                        <a:srgbClr val="303082"/>
                      </a:solidFill>
                      <a:prstDash val="solid"/>
                      <a:round/>
                      <a:headEnd type="none" w="med" len="med"/>
                      <a:tailEnd type="none" w="med" len="med"/>
                    </a:lnT>
                    <a:solidFill>
                      <a:srgbClr val="303082"/>
                    </a:solidFill>
                  </a:tcPr>
                </a:tc>
                <a:tc>
                  <a:txBody>
                    <a:bodyPr/>
                    <a:lstStyle/>
                    <a:p>
                      <a:pPr algn="ctr">
                        <a:spcBef>
                          <a:spcPts val="500"/>
                        </a:spcBef>
                        <a:spcAft>
                          <a:spcPts val="0"/>
                        </a:spcAft>
                      </a:pPr>
                      <a:r>
                        <a:rPr lang="mn-MN" sz="1400" dirty="0">
                          <a:solidFill>
                            <a:schemeClr val="bg1"/>
                          </a:solidFill>
                          <a:effectLst/>
                          <a:latin typeface="Arial" panose="020B0604020202020204" pitchFamily="34" charset="0"/>
                          <a:cs typeface="Arial" panose="020B0604020202020204" pitchFamily="34" charset="0"/>
                        </a:rPr>
                        <a:t>491.0</a:t>
                      </a:r>
                      <a:endParaRPr lang="en-US" sz="1400" dirty="0">
                        <a:solidFill>
                          <a:schemeClr val="bg1"/>
                        </a:solidFill>
                        <a:effectLst/>
                        <a:latin typeface="Arial" panose="020B0604020202020204" pitchFamily="34" charset="0"/>
                        <a:cs typeface="Arial" panose="020B0604020202020204" pitchFamily="34" charset="0"/>
                      </a:endParaRPr>
                    </a:p>
                  </a:txBody>
                  <a:tcPr marL="68580" marR="68580" marT="0" marB="0" anchor="ctr">
                    <a:lnT w="19050" cap="flat" cmpd="sng" algn="ctr">
                      <a:solidFill>
                        <a:srgbClr val="303082"/>
                      </a:solidFill>
                      <a:prstDash val="solid"/>
                      <a:round/>
                      <a:headEnd type="none" w="med" len="med"/>
                      <a:tailEnd type="none" w="med" len="med"/>
                    </a:lnT>
                    <a:solidFill>
                      <a:srgbClr val="303082"/>
                    </a:solidFill>
                  </a:tcPr>
                </a:tc>
                <a:tc>
                  <a:txBody>
                    <a:bodyPr/>
                    <a:lstStyle/>
                    <a:p>
                      <a:pPr algn="ctr">
                        <a:spcBef>
                          <a:spcPts val="500"/>
                        </a:spcBef>
                        <a:spcAft>
                          <a:spcPts val="0"/>
                        </a:spcAft>
                      </a:pPr>
                      <a:r>
                        <a:rPr lang="mn-MN" sz="1400" dirty="0">
                          <a:solidFill>
                            <a:schemeClr val="bg1"/>
                          </a:solidFill>
                          <a:effectLst/>
                          <a:latin typeface="Arial" panose="020B0604020202020204" pitchFamily="34" charset="0"/>
                          <a:cs typeface="Arial" panose="020B0604020202020204" pitchFamily="34" charset="0"/>
                        </a:rPr>
                        <a:t>332.0</a:t>
                      </a:r>
                      <a:endParaRPr lang="en-US" sz="1400" dirty="0">
                        <a:solidFill>
                          <a:schemeClr val="bg1"/>
                        </a:solidFill>
                        <a:effectLst/>
                        <a:latin typeface="Arial" panose="020B0604020202020204" pitchFamily="34" charset="0"/>
                        <a:cs typeface="Arial" panose="020B0604020202020204" pitchFamily="34" charset="0"/>
                      </a:endParaRPr>
                    </a:p>
                  </a:txBody>
                  <a:tcPr marL="68580" marR="68580" marT="0" marB="0" anchor="ctr">
                    <a:lnT w="19050" cap="flat" cmpd="sng" algn="ctr">
                      <a:solidFill>
                        <a:srgbClr val="303082"/>
                      </a:solidFill>
                      <a:prstDash val="solid"/>
                      <a:round/>
                      <a:headEnd type="none" w="med" len="med"/>
                      <a:tailEnd type="none" w="med" len="med"/>
                    </a:lnT>
                    <a:solidFill>
                      <a:srgbClr val="303082"/>
                    </a:solidFill>
                  </a:tcPr>
                </a:tc>
                <a:extLst>
                  <a:ext uri="{0D108BD9-81ED-4DB2-BD59-A6C34878D82A}">
                    <a16:rowId xmlns:a16="http://schemas.microsoft.com/office/drawing/2014/main" val="1333840690"/>
                  </a:ext>
                </a:extLst>
              </a:tr>
              <a:tr h="567464">
                <a:tc>
                  <a:txBody>
                    <a:bodyPr/>
                    <a:lstStyle/>
                    <a:p>
                      <a:pPr algn="ctr">
                        <a:spcBef>
                          <a:spcPts val="500"/>
                        </a:spcBef>
                        <a:spcAft>
                          <a:spcPts val="0"/>
                        </a:spcAft>
                      </a:pPr>
                      <a:r>
                        <a:rPr lang="mn-MN" sz="1400" dirty="0">
                          <a:solidFill>
                            <a:schemeClr val="tx1"/>
                          </a:solidFill>
                          <a:effectLst/>
                          <a:latin typeface="Arial" panose="020B0604020202020204" pitchFamily="34" charset="0"/>
                          <a:cs typeface="Arial" panose="020B0604020202020204" pitchFamily="34" charset="0"/>
                        </a:rPr>
                        <a:t>Шууд түрээс</a:t>
                      </a:r>
                      <a:endParaRPr lang="en-US" sz="1400" dirty="0">
                        <a:solidFill>
                          <a:schemeClr val="tx1"/>
                        </a:solidFill>
                        <a:effectLst/>
                        <a:latin typeface="Arial" panose="020B0604020202020204" pitchFamily="34" charset="0"/>
                        <a:cs typeface="Arial" panose="020B0604020202020204" pitchFamily="34" charset="0"/>
                      </a:endParaRPr>
                    </a:p>
                  </a:txBody>
                  <a:tcPr marL="68580" marR="68580" marT="0" marB="0" anchor="ctr">
                    <a:lnT w="19050" cap="flat" cmpd="sng" algn="ctr">
                      <a:solidFill>
                        <a:srgbClr val="303082"/>
                      </a:solidFill>
                      <a:prstDash val="solid"/>
                      <a:round/>
                      <a:headEnd type="none" w="med" len="med"/>
                      <a:tailEnd type="none" w="med" len="med"/>
                    </a:lnT>
                    <a:lnB w="12700" cap="flat" cmpd="sng" algn="ctr">
                      <a:solidFill>
                        <a:srgbClr val="303082"/>
                      </a:solidFill>
                      <a:prstDash val="solid"/>
                      <a:round/>
                      <a:headEnd type="none" w="med" len="med"/>
                      <a:tailEnd type="none" w="med" len="med"/>
                    </a:lnB>
                    <a:solidFill>
                      <a:schemeClr val="bg1"/>
                    </a:solidFill>
                  </a:tcPr>
                </a:tc>
                <a:tc>
                  <a:txBody>
                    <a:bodyPr/>
                    <a:lstStyle/>
                    <a:p>
                      <a:pPr algn="ctr">
                        <a:spcBef>
                          <a:spcPts val="500"/>
                        </a:spcBef>
                        <a:spcAft>
                          <a:spcPts val="0"/>
                        </a:spcAft>
                      </a:pPr>
                      <a:r>
                        <a:rPr lang="mn-MN" sz="1400" dirty="0">
                          <a:solidFill>
                            <a:schemeClr val="bg1"/>
                          </a:solidFill>
                          <a:effectLst/>
                          <a:latin typeface="Arial" panose="020B0604020202020204" pitchFamily="34" charset="0"/>
                          <a:cs typeface="Arial" panose="020B0604020202020204" pitchFamily="34" charset="0"/>
                        </a:rPr>
                        <a:t>4</a:t>
                      </a:r>
                      <a:endParaRPr lang="en-US" sz="1400" dirty="0">
                        <a:solidFill>
                          <a:schemeClr val="bg1"/>
                        </a:solidFill>
                        <a:effectLst/>
                        <a:latin typeface="Arial" panose="020B0604020202020204" pitchFamily="34" charset="0"/>
                        <a:cs typeface="Arial" panose="020B0604020202020204" pitchFamily="34" charset="0"/>
                      </a:endParaRPr>
                    </a:p>
                  </a:txBody>
                  <a:tcPr marL="68580" marR="68580" marT="0" marB="0" anchor="ctr">
                    <a:lnB w="12700" cap="flat" cmpd="sng" algn="ctr">
                      <a:solidFill>
                        <a:schemeClr val="bg1"/>
                      </a:solidFill>
                      <a:prstDash val="solid"/>
                      <a:round/>
                      <a:headEnd type="none" w="med" len="med"/>
                      <a:tailEnd type="none" w="med" len="med"/>
                    </a:lnB>
                    <a:solidFill>
                      <a:srgbClr val="303082"/>
                    </a:solidFill>
                  </a:tcPr>
                </a:tc>
                <a:tc>
                  <a:txBody>
                    <a:bodyPr/>
                    <a:lstStyle/>
                    <a:p>
                      <a:pPr algn="ctr">
                        <a:spcBef>
                          <a:spcPts val="500"/>
                        </a:spcBef>
                        <a:spcAft>
                          <a:spcPts val="0"/>
                        </a:spcAft>
                      </a:pPr>
                      <a:r>
                        <a:rPr lang="mn-MN" sz="1400" dirty="0">
                          <a:solidFill>
                            <a:schemeClr val="bg1"/>
                          </a:solidFill>
                          <a:effectLst/>
                          <a:latin typeface="Arial" panose="020B0604020202020204" pitchFamily="34" charset="0"/>
                          <a:cs typeface="Arial" panose="020B0604020202020204" pitchFamily="34" charset="0"/>
                        </a:rPr>
                        <a:t>1,348.3</a:t>
                      </a:r>
                      <a:endParaRPr lang="en-US" sz="1400" dirty="0">
                        <a:solidFill>
                          <a:schemeClr val="bg1"/>
                        </a:solidFill>
                        <a:effectLst/>
                        <a:latin typeface="Arial" panose="020B0604020202020204" pitchFamily="34" charset="0"/>
                        <a:cs typeface="Arial" panose="020B0604020202020204" pitchFamily="34" charset="0"/>
                      </a:endParaRPr>
                    </a:p>
                  </a:txBody>
                  <a:tcPr marL="68580" marR="68580" marT="0" marB="0" anchor="ctr">
                    <a:lnB w="12700" cap="flat" cmpd="sng" algn="ctr">
                      <a:solidFill>
                        <a:schemeClr val="bg1"/>
                      </a:solidFill>
                      <a:prstDash val="solid"/>
                      <a:round/>
                      <a:headEnd type="none" w="med" len="med"/>
                      <a:tailEnd type="none" w="med" len="med"/>
                    </a:lnB>
                    <a:solidFill>
                      <a:srgbClr val="303082"/>
                    </a:solidFill>
                  </a:tcPr>
                </a:tc>
                <a:tc>
                  <a:txBody>
                    <a:bodyPr/>
                    <a:lstStyle/>
                    <a:p>
                      <a:pPr algn="ctr">
                        <a:spcBef>
                          <a:spcPts val="500"/>
                        </a:spcBef>
                        <a:spcAft>
                          <a:spcPts val="0"/>
                        </a:spcAft>
                      </a:pPr>
                      <a:r>
                        <a:rPr lang="mn-MN" sz="1400" dirty="0">
                          <a:solidFill>
                            <a:schemeClr val="bg1"/>
                          </a:solidFill>
                          <a:effectLst/>
                          <a:latin typeface="Arial" panose="020B0604020202020204" pitchFamily="34" charset="0"/>
                          <a:cs typeface="Arial" panose="020B0604020202020204" pitchFamily="34" charset="0"/>
                        </a:rPr>
                        <a:t>1,420.0</a:t>
                      </a:r>
                      <a:endParaRPr lang="en-US" sz="1400" dirty="0">
                        <a:solidFill>
                          <a:schemeClr val="bg1"/>
                        </a:solidFill>
                        <a:effectLst/>
                        <a:latin typeface="Arial" panose="020B0604020202020204" pitchFamily="34" charset="0"/>
                        <a:cs typeface="Arial" panose="020B0604020202020204" pitchFamily="34" charset="0"/>
                      </a:endParaRPr>
                    </a:p>
                  </a:txBody>
                  <a:tcPr marL="68580" marR="68580" marT="0" marB="0" anchor="ctr">
                    <a:lnB w="12700" cap="flat" cmpd="sng" algn="ctr">
                      <a:solidFill>
                        <a:schemeClr val="bg1"/>
                      </a:solidFill>
                      <a:prstDash val="solid"/>
                      <a:round/>
                      <a:headEnd type="none" w="med" len="med"/>
                      <a:tailEnd type="none" w="med" len="med"/>
                    </a:lnB>
                    <a:solidFill>
                      <a:srgbClr val="303082"/>
                    </a:solidFill>
                  </a:tcPr>
                </a:tc>
                <a:tc gridSpan="2">
                  <a:txBody>
                    <a:bodyPr/>
                    <a:lstStyle/>
                    <a:p>
                      <a:pPr algn="ctr">
                        <a:spcBef>
                          <a:spcPts val="500"/>
                        </a:spcBef>
                        <a:spcAft>
                          <a:spcPts val="0"/>
                        </a:spcAft>
                      </a:pPr>
                      <a:r>
                        <a:rPr lang="mn-MN" sz="1400" dirty="0">
                          <a:solidFill>
                            <a:schemeClr val="bg1"/>
                          </a:solidFill>
                          <a:effectLst/>
                          <a:latin typeface="Arial" panose="020B0604020202020204" pitchFamily="34" charset="0"/>
                          <a:cs typeface="Arial" panose="020B0604020202020204" pitchFamily="34" charset="0"/>
                        </a:rPr>
                        <a:t>100% нийслэлийн төрийн санд</a:t>
                      </a:r>
                      <a:endParaRPr lang="en-US" sz="1400" dirty="0">
                        <a:solidFill>
                          <a:schemeClr val="bg1"/>
                        </a:solidFill>
                        <a:effectLst/>
                        <a:latin typeface="Arial" panose="020B0604020202020204" pitchFamily="34" charset="0"/>
                        <a:cs typeface="Arial" panose="020B0604020202020204" pitchFamily="34" charset="0"/>
                      </a:endParaRPr>
                    </a:p>
                  </a:txBody>
                  <a:tcPr marL="68580" marR="68580" marT="0" marB="0" anchor="ctr">
                    <a:lnB w="12700" cap="flat" cmpd="sng" algn="ctr">
                      <a:solidFill>
                        <a:schemeClr val="bg1"/>
                      </a:solidFill>
                      <a:prstDash val="solid"/>
                      <a:round/>
                      <a:headEnd type="none" w="med" len="med"/>
                      <a:tailEnd type="none" w="med" len="med"/>
                    </a:lnB>
                    <a:solidFill>
                      <a:srgbClr val="303082"/>
                    </a:solidFill>
                  </a:tcPr>
                </a:tc>
                <a:tc hMerge="1">
                  <a:txBody>
                    <a:bodyPr/>
                    <a:lstStyle/>
                    <a:p>
                      <a:endParaRPr lang="mn-MN"/>
                    </a:p>
                  </a:txBody>
                  <a:tcPr/>
                </a:tc>
                <a:extLst>
                  <a:ext uri="{0D108BD9-81ED-4DB2-BD59-A6C34878D82A}">
                    <a16:rowId xmlns:a16="http://schemas.microsoft.com/office/drawing/2014/main" val="885043393"/>
                  </a:ext>
                </a:extLst>
              </a:tr>
              <a:tr h="521744">
                <a:tc>
                  <a:txBody>
                    <a:bodyPr/>
                    <a:lstStyle/>
                    <a:p>
                      <a:pPr algn="ctr">
                        <a:spcBef>
                          <a:spcPts val="500"/>
                        </a:spcBef>
                        <a:spcAft>
                          <a:spcPts val="0"/>
                        </a:spcAft>
                      </a:pPr>
                      <a:r>
                        <a:rPr lang="mn-MN" sz="1400" dirty="0">
                          <a:solidFill>
                            <a:schemeClr val="tx1"/>
                          </a:solidFill>
                          <a:effectLst/>
                          <a:latin typeface="Arial" panose="020B0604020202020204" pitchFamily="34" charset="0"/>
                          <a:cs typeface="Arial" panose="020B0604020202020204" pitchFamily="34" charset="0"/>
                        </a:rPr>
                        <a:t>НИЙТ</a:t>
                      </a:r>
                      <a:endParaRPr lang="en-US" sz="1400" dirty="0">
                        <a:solidFill>
                          <a:schemeClr val="tx1"/>
                        </a:solidFill>
                        <a:effectLst/>
                        <a:latin typeface="Arial" panose="020B0604020202020204" pitchFamily="34" charset="0"/>
                        <a:cs typeface="Arial" panose="020B0604020202020204" pitchFamily="34" charset="0"/>
                      </a:endParaRPr>
                    </a:p>
                  </a:txBody>
                  <a:tcPr marL="68580" marR="68580" marT="0" marB="0" anchor="ctr">
                    <a:lnT w="12700" cap="flat" cmpd="sng" algn="ctr">
                      <a:solidFill>
                        <a:srgbClr val="303082"/>
                      </a:solidFill>
                      <a:prstDash val="solid"/>
                      <a:round/>
                      <a:headEnd type="none" w="med" len="med"/>
                      <a:tailEnd type="none" w="med" len="med"/>
                    </a:lnT>
                    <a:solidFill>
                      <a:srgbClr val="FFC200"/>
                    </a:solidFill>
                  </a:tcPr>
                </a:tc>
                <a:tc>
                  <a:txBody>
                    <a:bodyPr/>
                    <a:lstStyle/>
                    <a:p>
                      <a:pPr algn="ctr">
                        <a:spcBef>
                          <a:spcPts val="500"/>
                        </a:spcBef>
                        <a:spcAft>
                          <a:spcPts val="0"/>
                        </a:spcAft>
                      </a:pPr>
                      <a:r>
                        <a:rPr lang="mn-MN" sz="1400" b="1" dirty="0">
                          <a:solidFill>
                            <a:schemeClr val="tx1"/>
                          </a:solidFill>
                          <a:effectLst/>
                          <a:latin typeface="Arial" panose="020B0604020202020204" pitchFamily="34" charset="0"/>
                          <a:cs typeface="Arial" panose="020B0604020202020204" pitchFamily="34" charset="0"/>
                        </a:rPr>
                        <a:t>145</a:t>
                      </a:r>
                      <a:endParaRPr lang="en-US" sz="1400" b="1" dirty="0">
                        <a:solidFill>
                          <a:schemeClr val="tx1"/>
                        </a:solidFill>
                        <a:effectLst/>
                        <a:latin typeface="Arial" panose="020B060402020202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FFC200"/>
                    </a:solidFill>
                  </a:tcPr>
                </a:tc>
                <a:tc>
                  <a:txBody>
                    <a:bodyPr/>
                    <a:lstStyle/>
                    <a:p>
                      <a:pPr algn="ctr">
                        <a:spcBef>
                          <a:spcPts val="500"/>
                        </a:spcBef>
                        <a:spcAft>
                          <a:spcPts val="0"/>
                        </a:spcAft>
                      </a:pPr>
                      <a:r>
                        <a:rPr lang="mn-MN" sz="1400" b="1" dirty="0">
                          <a:solidFill>
                            <a:schemeClr val="tx1"/>
                          </a:solidFill>
                          <a:effectLst/>
                          <a:latin typeface="Arial" panose="020B0604020202020204" pitchFamily="34" charset="0"/>
                          <a:cs typeface="Arial" panose="020B0604020202020204" pitchFamily="34" charset="0"/>
                        </a:rPr>
                        <a:t>6,498.7</a:t>
                      </a:r>
                      <a:endParaRPr lang="en-US" sz="1400" b="1" dirty="0">
                        <a:solidFill>
                          <a:schemeClr val="tx1"/>
                        </a:solidFill>
                        <a:effectLst/>
                        <a:latin typeface="Arial" panose="020B060402020202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FFC200"/>
                    </a:solidFill>
                  </a:tcPr>
                </a:tc>
                <a:tc>
                  <a:txBody>
                    <a:bodyPr/>
                    <a:lstStyle/>
                    <a:p>
                      <a:pPr algn="ctr">
                        <a:spcBef>
                          <a:spcPts val="500"/>
                        </a:spcBef>
                        <a:spcAft>
                          <a:spcPts val="0"/>
                        </a:spcAft>
                      </a:pPr>
                      <a:r>
                        <a:rPr lang="mn-MN" sz="1400" b="1" dirty="0">
                          <a:solidFill>
                            <a:schemeClr val="tx1"/>
                          </a:solidFill>
                          <a:effectLst/>
                          <a:latin typeface="Arial" panose="020B0604020202020204" pitchFamily="34" charset="0"/>
                          <a:cs typeface="Arial" panose="020B0604020202020204" pitchFamily="34" charset="0"/>
                        </a:rPr>
                        <a:t>2243.0</a:t>
                      </a:r>
                      <a:endParaRPr lang="en-US" sz="1400" b="1" dirty="0">
                        <a:solidFill>
                          <a:schemeClr val="tx1"/>
                        </a:solidFill>
                        <a:effectLst/>
                        <a:latin typeface="Arial" panose="020B060402020202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FFC200"/>
                    </a:solidFill>
                  </a:tcPr>
                </a:tc>
                <a:tc gridSpan="2">
                  <a:txBody>
                    <a:bodyPr/>
                    <a:lstStyle/>
                    <a:p>
                      <a:pPr algn="ctr">
                        <a:spcBef>
                          <a:spcPts val="500"/>
                        </a:spcBef>
                        <a:spcAft>
                          <a:spcPts val="0"/>
                        </a:spcAft>
                      </a:pPr>
                      <a:endParaRPr lang="en-US" sz="1400" b="1" dirty="0">
                        <a:solidFill>
                          <a:schemeClr val="tx1"/>
                        </a:solidFill>
                        <a:effectLst/>
                        <a:latin typeface="Arial" panose="020B060402020202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FFC200"/>
                    </a:solidFill>
                  </a:tcPr>
                </a:tc>
                <a:tc hMerge="1">
                  <a:txBody>
                    <a:bodyPr/>
                    <a:lstStyle/>
                    <a:p>
                      <a:endParaRPr lang="mn-MN"/>
                    </a:p>
                  </a:txBody>
                  <a:tcPr/>
                </a:tc>
                <a:extLst>
                  <a:ext uri="{0D108BD9-81ED-4DB2-BD59-A6C34878D82A}">
                    <a16:rowId xmlns:a16="http://schemas.microsoft.com/office/drawing/2014/main" val="1186306449"/>
                  </a:ext>
                </a:extLst>
              </a:tr>
            </a:tbl>
          </a:graphicData>
        </a:graphic>
      </p:graphicFrame>
      <p:sp>
        <p:nvSpPr>
          <p:cNvPr id="2" name="Rectangle 1"/>
          <p:cNvSpPr/>
          <p:nvPr/>
        </p:nvSpPr>
        <p:spPr>
          <a:xfrm>
            <a:off x="10605942" y="4381499"/>
            <a:ext cx="6996259" cy="2698784"/>
          </a:xfrm>
          <a:prstGeom prst="rect">
            <a:avLst/>
          </a:prstGeom>
          <a:noFill/>
          <a:ln w="19050">
            <a:solidFill>
              <a:srgbClr val="303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p:nvPr/>
        </p:nvGrpSpPr>
        <p:grpSpPr>
          <a:xfrm>
            <a:off x="9144000" y="3199"/>
            <a:ext cx="9144000" cy="10283801"/>
            <a:chOff x="0" y="0"/>
            <a:chExt cx="3093156" cy="3478718"/>
          </a:xfrm>
          <a:solidFill>
            <a:srgbClr val="303082"/>
          </a:solidFill>
        </p:grpSpPr>
        <p:sp>
          <p:nvSpPr>
            <p:cNvPr id="28" name="Freeform 28"/>
            <p:cNvSpPr/>
            <p:nvPr/>
          </p:nvSpPr>
          <p:spPr>
            <a:xfrm>
              <a:off x="0" y="0"/>
              <a:ext cx="3093156" cy="3478718"/>
            </a:xfrm>
            <a:custGeom>
              <a:avLst/>
              <a:gdLst/>
              <a:ahLst/>
              <a:cxnLst/>
              <a:rect l="l" t="t" r="r" b="b"/>
              <a:pathLst>
                <a:path w="3093156" h="3478718">
                  <a:moveTo>
                    <a:pt x="0" y="0"/>
                  </a:moveTo>
                  <a:lnTo>
                    <a:pt x="3093156" y="0"/>
                  </a:lnTo>
                  <a:lnTo>
                    <a:pt x="3093156" y="3478718"/>
                  </a:lnTo>
                  <a:lnTo>
                    <a:pt x="0" y="3478718"/>
                  </a:lnTo>
                  <a:close/>
                </a:path>
              </a:pathLst>
            </a:custGeom>
            <a:grpFill/>
          </p:spPr>
        </p:sp>
      </p:grpSp>
      <p:grpSp>
        <p:nvGrpSpPr>
          <p:cNvPr id="67" name="Group 66"/>
          <p:cNvGrpSpPr/>
          <p:nvPr/>
        </p:nvGrpSpPr>
        <p:grpSpPr>
          <a:xfrm>
            <a:off x="0" y="-4560"/>
            <a:ext cx="4191000" cy="488867"/>
            <a:chOff x="0" y="-4565"/>
            <a:chExt cx="4191000" cy="488867"/>
          </a:xfrm>
        </p:grpSpPr>
        <p:sp>
          <p:nvSpPr>
            <p:cNvPr id="68" name="Round Single Corner Rectangle 67"/>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69" name="Group 68"/>
            <p:cNvGrpSpPr/>
            <p:nvPr/>
          </p:nvGrpSpPr>
          <p:grpSpPr>
            <a:xfrm>
              <a:off x="228600" y="33753"/>
              <a:ext cx="375928" cy="375928"/>
              <a:chOff x="62067" y="154286"/>
              <a:chExt cx="375928" cy="375928"/>
            </a:xfrm>
          </p:grpSpPr>
          <p:sp>
            <p:nvSpPr>
              <p:cNvPr id="71" name="Oval 70"/>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72" name="Picture 8"/>
              <p:cNvPicPr>
                <a:picLocks noChangeAspect="1"/>
              </p:cNvPicPr>
              <p:nvPr/>
            </p:nvPicPr>
            <p:blipFill>
              <a:blip r:embed="rId2"/>
              <a:srcRect/>
              <a:stretch>
                <a:fillRect/>
              </a:stretch>
            </p:blipFill>
            <p:spPr>
              <a:xfrm>
                <a:off x="62067" y="154286"/>
                <a:ext cx="375928" cy="375928"/>
              </a:xfrm>
              <a:prstGeom prst="rect">
                <a:avLst/>
              </a:prstGeom>
            </p:spPr>
          </p:pic>
        </p:grpSp>
        <p:sp>
          <p:nvSpPr>
            <p:cNvPr id="70"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grpSp>
        <p:nvGrpSpPr>
          <p:cNvPr id="82" name="Group 81"/>
          <p:cNvGrpSpPr/>
          <p:nvPr/>
        </p:nvGrpSpPr>
        <p:grpSpPr>
          <a:xfrm>
            <a:off x="1598167" y="780426"/>
            <a:ext cx="14717136" cy="1643695"/>
            <a:chOff x="1168674" y="780426"/>
            <a:chExt cx="14717136" cy="1643695"/>
          </a:xfrm>
        </p:grpSpPr>
        <p:grpSp>
          <p:nvGrpSpPr>
            <p:cNvPr id="74" name="Group 14"/>
            <p:cNvGrpSpPr/>
            <p:nvPr/>
          </p:nvGrpSpPr>
          <p:grpSpPr>
            <a:xfrm>
              <a:off x="1392962" y="1008185"/>
              <a:ext cx="14265785" cy="1199291"/>
              <a:chOff x="0" y="0"/>
              <a:chExt cx="4825709" cy="566330"/>
            </a:xfrm>
            <a:solidFill>
              <a:srgbClr val="FFC200"/>
            </a:solidFill>
          </p:grpSpPr>
          <p:sp>
            <p:nvSpPr>
              <p:cNvPr id="78" name="Freeform 15"/>
              <p:cNvSpPr/>
              <p:nvPr/>
            </p:nvSpPr>
            <p:spPr>
              <a:xfrm>
                <a:off x="0" y="0"/>
                <a:ext cx="4825709" cy="566330"/>
              </a:xfrm>
              <a:custGeom>
                <a:avLst/>
                <a:gdLst/>
                <a:ahLst/>
                <a:cxnLst/>
                <a:rect l="l" t="t" r="r" b="b"/>
                <a:pathLst>
                  <a:path w="4825709" h="566330">
                    <a:moveTo>
                      <a:pt x="0" y="0"/>
                    </a:moveTo>
                    <a:lnTo>
                      <a:pt x="4825709" y="0"/>
                    </a:lnTo>
                    <a:lnTo>
                      <a:pt x="4825709" y="566330"/>
                    </a:lnTo>
                    <a:lnTo>
                      <a:pt x="0" y="566330"/>
                    </a:lnTo>
                    <a:close/>
                  </a:path>
                </a:pathLst>
              </a:custGeom>
              <a:grpFill/>
            </p:spPr>
          </p:sp>
        </p:grpSp>
        <p:pic>
          <p:nvPicPr>
            <p:cNvPr id="75"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8674" y="780426"/>
              <a:ext cx="888467" cy="888467"/>
            </a:xfrm>
            <a:prstGeom prst="rect">
              <a:avLst/>
            </a:prstGeom>
          </p:spPr>
        </p:pic>
        <p:sp>
          <p:nvSpPr>
            <p:cNvPr id="76" name="TextBox 17"/>
            <p:cNvSpPr txBox="1"/>
            <p:nvPr/>
          </p:nvSpPr>
          <p:spPr>
            <a:xfrm>
              <a:off x="1840152" y="1313362"/>
              <a:ext cx="13371404" cy="597664"/>
            </a:xfrm>
            <a:prstGeom prst="rect">
              <a:avLst/>
            </a:prstGeom>
          </p:spPr>
          <p:txBody>
            <a:bodyPr lIns="0" tIns="0" rIns="0" bIns="0" rtlCol="0" anchor="t">
              <a:spAutoFit/>
            </a:bodyPr>
            <a:lstStyle/>
            <a:p>
              <a:pPr algn="ctr">
                <a:lnSpc>
                  <a:spcPts val="4950"/>
                </a:lnSpc>
              </a:pPr>
              <a:r>
                <a:rPr lang="mn-MN" sz="4000" b="1" dirty="0">
                  <a:latin typeface="Arial" panose="020B0604020202020204" pitchFamily="34" charset="0"/>
                  <a:cs typeface="Arial" panose="020B0604020202020204" pitchFamily="34" charset="0"/>
                </a:rPr>
                <a:t>НИЙСЛЭЛИЙН ӨМЧ ХУВЬЧЛАЛЫН АЖЛЫН ТАЛААР</a:t>
              </a:r>
            </a:p>
          </p:txBody>
        </p:sp>
        <p:pic>
          <p:nvPicPr>
            <p:cNvPr id="77"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997343" y="1535654"/>
              <a:ext cx="888467" cy="888467"/>
            </a:xfrm>
            <a:prstGeom prst="rect">
              <a:avLst/>
            </a:prstGeom>
          </p:spPr>
        </p:pic>
      </p:grpSp>
      <p:sp>
        <p:nvSpPr>
          <p:cNvPr id="90" name="Round Same Side Corner Rectangle 89"/>
          <p:cNvSpPr/>
          <p:nvPr/>
        </p:nvSpPr>
        <p:spPr>
          <a:xfrm rot="5400000" flipH="1">
            <a:off x="3422459" y="-489398"/>
            <a:ext cx="1384683" cy="8229595"/>
          </a:xfrm>
          <a:prstGeom prst="round2SameRect">
            <a:avLst>
              <a:gd name="adj1" fmla="val 50000"/>
              <a:gd name="adj2" fmla="val 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93" name="TextBox 6"/>
          <p:cNvSpPr txBox="1"/>
          <p:nvPr/>
        </p:nvSpPr>
        <p:spPr>
          <a:xfrm>
            <a:off x="1677738" y="3117568"/>
            <a:ext cx="5719461" cy="1015663"/>
          </a:xfrm>
          <a:prstGeom prst="rect">
            <a:avLst/>
          </a:prstGeom>
        </p:spPr>
        <p:txBody>
          <a:bodyPr wrap="square" lIns="0" tIns="0" rIns="0" bIns="0" rtlCol="0" anchor="t">
            <a:spAutoFit/>
          </a:bodyPr>
          <a:lstStyle/>
          <a:p>
            <a:pPr lvl="0"/>
            <a:r>
              <a:rPr lang="mn-MN" sz="2200" b="1" dirty="0">
                <a:solidFill>
                  <a:schemeClr val="bg1"/>
                </a:solidFill>
                <a:latin typeface="Arial" panose="020B0604020202020204" pitchFamily="34" charset="0"/>
                <a:cs typeface="Arial" panose="020B0604020202020204" pitchFamily="34" charset="0"/>
              </a:rPr>
              <a:t>Нийслэлийн өмчөөс 2022 онд хувьчлах </a:t>
            </a:r>
            <a:endParaRPr lang="en-US" sz="2200" b="1" dirty="0">
              <a:solidFill>
                <a:schemeClr val="bg1"/>
              </a:solidFill>
              <a:latin typeface="Arial" panose="020B0604020202020204" pitchFamily="34" charset="0"/>
              <a:cs typeface="Arial" panose="020B0604020202020204" pitchFamily="34" charset="0"/>
            </a:endParaRPr>
          </a:p>
          <a:p>
            <a:pPr lvl="0"/>
            <a:r>
              <a:rPr lang="mn-MN" sz="2200" b="1" dirty="0">
                <a:solidFill>
                  <a:schemeClr val="bg1"/>
                </a:solidFill>
                <a:latin typeface="Arial" panose="020B0604020202020204" pitchFamily="34" charset="0"/>
                <a:cs typeface="Arial" panose="020B0604020202020204" pitchFamily="34" charset="0"/>
              </a:rPr>
              <a:t>эд хөрөнгийн жагсаалтын төслийг боловсруулахдаа</a:t>
            </a:r>
          </a:p>
        </p:txBody>
      </p:sp>
      <p:grpSp>
        <p:nvGrpSpPr>
          <p:cNvPr id="97" name="Group 96"/>
          <p:cNvGrpSpPr/>
          <p:nvPr/>
        </p:nvGrpSpPr>
        <p:grpSpPr>
          <a:xfrm>
            <a:off x="378688" y="3138039"/>
            <a:ext cx="974720" cy="974720"/>
            <a:chOff x="222902" y="2867032"/>
            <a:chExt cx="697202" cy="697202"/>
          </a:xfrm>
          <a:solidFill>
            <a:srgbClr val="FFC200"/>
          </a:solidFill>
        </p:grpSpPr>
        <p:grpSp>
          <p:nvGrpSpPr>
            <p:cNvPr id="91" name="Group 90"/>
            <p:cNvGrpSpPr/>
            <p:nvPr/>
          </p:nvGrpSpPr>
          <p:grpSpPr>
            <a:xfrm>
              <a:off x="222902" y="2867032"/>
              <a:ext cx="697202" cy="697202"/>
              <a:chOff x="0" y="0"/>
              <a:chExt cx="6350000" cy="6350000"/>
            </a:xfrm>
            <a:grpFill/>
          </p:grpSpPr>
          <p:sp>
            <p:nvSpPr>
              <p:cNvPr id="92"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96" name="Picture 95"/>
            <p:cNvPicPr>
              <a:picLocks noChangeAspect="1"/>
            </p:cNvPicPr>
            <p:nvPr/>
          </p:nvPicPr>
          <p:blipFill rotWithShape="1">
            <a:blip r:embed="rId5" cstate="print">
              <a:extLst>
                <a:ext uri="{28A0092B-C50C-407E-A947-70E740481C1C}">
                  <a14:useLocalDpi xmlns:a14="http://schemas.microsoft.com/office/drawing/2010/main" val="0"/>
                </a:ext>
              </a:extLst>
            </a:blip>
            <a:srcRect l="37667" t="28567" r="38659" b="27085"/>
            <a:stretch/>
          </p:blipFill>
          <p:spPr>
            <a:xfrm>
              <a:off x="349722" y="2967133"/>
              <a:ext cx="471646" cy="497000"/>
            </a:xfrm>
            <a:prstGeom prst="rect">
              <a:avLst/>
            </a:prstGeom>
            <a:grpFill/>
          </p:spPr>
        </p:pic>
      </p:grpSp>
      <p:pic>
        <p:nvPicPr>
          <p:cNvPr id="98" name="Picture 97"/>
          <p:cNvPicPr>
            <a:picLocks noChangeAspect="1"/>
          </p:cNvPicPr>
          <p:nvPr/>
        </p:nvPicPr>
        <p:blipFill rotWithShape="1">
          <a:blip r:embed="rId6" cstate="print">
            <a:extLst>
              <a:ext uri="{28A0092B-C50C-407E-A947-70E740481C1C}">
                <a14:useLocalDpi xmlns:a14="http://schemas.microsoft.com/office/drawing/2010/main" val="0"/>
              </a:ext>
            </a:extLst>
          </a:blip>
          <a:srcRect l="21891" t="24573" r="57240" b="32144"/>
          <a:stretch/>
        </p:blipFill>
        <p:spPr>
          <a:xfrm>
            <a:off x="1088781" y="5020399"/>
            <a:ext cx="1150740" cy="1342528"/>
          </a:xfrm>
          <a:prstGeom prst="rect">
            <a:avLst/>
          </a:prstGeom>
        </p:spPr>
      </p:pic>
      <p:pic>
        <p:nvPicPr>
          <p:cNvPr id="99" name="Picture 98"/>
          <p:cNvPicPr>
            <a:picLocks noChangeAspect="1"/>
          </p:cNvPicPr>
          <p:nvPr/>
        </p:nvPicPr>
        <p:blipFill rotWithShape="1">
          <a:blip r:embed="rId7" cstate="print">
            <a:extLst>
              <a:ext uri="{28A0092B-C50C-407E-A947-70E740481C1C}">
                <a14:useLocalDpi xmlns:a14="http://schemas.microsoft.com/office/drawing/2010/main" val="0"/>
              </a:ext>
            </a:extLst>
          </a:blip>
          <a:srcRect l="50021" t="23028" r="21285" b="32144"/>
          <a:stretch/>
        </p:blipFill>
        <p:spPr>
          <a:xfrm>
            <a:off x="919847" y="7579860"/>
            <a:ext cx="1488608" cy="1308168"/>
          </a:xfrm>
          <a:prstGeom prst="rect">
            <a:avLst/>
          </a:prstGeom>
        </p:spPr>
      </p:pic>
      <p:sp>
        <p:nvSpPr>
          <p:cNvPr id="100" name="TextBox 99">
            <a:extLst>
              <a:ext uri="{FF2B5EF4-FFF2-40B4-BE49-F238E27FC236}">
                <a16:creationId xmlns:a16="http://schemas.microsoft.com/office/drawing/2014/main" id="{FEFDA2BC-9DF7-42E8-8190-7ED52AEC89BC}"/>
              </a:ext>
            </a:extLst>
          </p:cNvPr>
          <p:cNvSpPr txBox="1"/>
          <p:nvPr/>
        </p:nvSpPr>
        <p:spPr>
          <a:xfrm>
            <a:off x="2866008" y="5124476"/>
            <a:ext cx="5363590" cy="1134375"/>
          </a:xfrm>
          <a:prstGeom prst="rect">
            <a:avLst/>
          </a:prstGeom>
          <a:noFill/>
        </p:spPr>
        <p:txBody>
          <a:bodyPr wrap="square" lIns="163283" tIns="81642" rIns="163283" bIns="81642" rtlCol="0">
            <a:spAutoFit/>
          </a:bodyPr>
          <a:lstStyle/>
          <a:p>
            <a:pPr algn="just" defTabSz="1632832"/>
            <a:r>
              <a:rPr lang="mn-MN" sz="2100" dirty="0">
                <a:solidFill>
                  <a:prstClr val="black"/>
                </a:solidFill>
                <a:latin typeface="Arial" panose="020B0604020202020204" pitchFamily="34" charset="0"/>
                <a:cs typeface="Arial" panose="020B0604020202020204" pitchFamily="34" charset="0"/>
              </a:rPr>
              <a:t>НЗДТГ, ЗАА, 9 дүүргийн ЗДТГ, 34 агентлаг, томоохон үйлдвэрийн газруудын санал  </a:t>
            </a:r>
          </a:p>
        </p:txBody>
      </p:sp>
      <p:sp>
        <p:nvSpPr>
          <p:cNvPr id="101" name="TextBox 100">
            <a:extLst>
              <a:ext uri="{FF2B5EF4-FFF2-40B4-BE49-F238E27FC236}">
                <a16:creationId xmlns:a16="http://schemas.microsoft.com/office/drawing/2014/main" id="{E5B1B822-CF41-4CC9-BD69-20C1CBCAD25B}"/>
              </a:ext>
            </a:extLst>
          </p:cNvPr>
          <p:cNvSpPr txBox="1"/>
          <p:nvPr/>
        </p:nvSpPr>
        <p:spPr>
          <a:xfrm>
            <a:off x="2866008" y="7505174"/>
            <a:ext cx="5363589" cy="1457540"/>
          </a:xfrm>
          <a:prstGeom prst="rect">
            <a:avLst/>
          </a:prstGeom>
          <a:noFill/>
        </p:spPr>
        <p:txBody>
          <a:bodyPr wrap="square" lIns="163283" tIns="81642" rIns="163283" bIns="81642">
            <a:spAutoFit/>
          </a:bodyPr>
          <a:lstStyle/>
          <a:p>
            <a:pPr algn="just" defTabSz="1632832"/>
            <a:r>
              <a:rPr lang="mn-MN" sz="2100" dirty="0">
                <a:solidFill>
                  <a:prstClr val="black"/>
                </a:solidFill>
                <a:latin typeface="Arial" panose="020B0604020202020204" pitchFamily="34" charset="0"/>
                <a:ea typeface="SimSun" panose="02010600030101010101" pitchFamily="2" charset="-122"/>
                <a:cs typeface="Arial" panose="020B0604020202020204" pitchFamily="34" charset="0"/>
              </a:rPr>
              <a:t>Нийслэлийн өмчлөлд зайлшгүй байх шаардлагатай эсэх, ашиглалтын өнөөгийн түвшин, цаашид ашиглах хэрэгцээ шаардлага зэргийг харгалзсан</a:t>
            </a:r>
            <a:endParaRPr lang="mn-MN" sz="2100" dirty="0">
              <a:solidFill>
                <a:prstClr val="black"/>
              </a:solidFill>
              <a:latin typeface="Arial" panose="020B0604020202020204" pitchFamily="34" charset="0"/>
              <a:cs typeface="Arial" panose="020B0604020202020204" pitchFamily="34" charset="0"/>
            </a:endParaRPr>
          </a:p>
        </p:txBody>
      </p:sp>
      <p:sp>
        <p:nvSpPr>
          <p:cNvPr id="102" name="AutoShape 9"/>
          <p:cNvSpPr/>
          <p:nvPr/>
        </p:nvSpPr>
        <p:spPr>
          <a:xfrm>
            <a:off x="919847" y="6883195"/>
            <a:ext cx="7309751" cy="0"/>
          </a:xfrm>
          <a:prstGeom prst="line">
            <a:avLst/>
          </a:prstGeom>
          <a:ln w="47625" cap="rnd">
            <a:solidFill>
              <a:srgbClr val="FFC200"/>
            </a:solidFill>
            <a:prstDash val="sysDot"/>
            <a:headEnd type="none" w="sm" len="sm"/>
            <a:tailEnd type="none" w="sm" len="sm"/>
          </a:ln>
        </p:spPr>
      </p:sp>
      <p:sp>
        <p:nvSpPr>
          <p:cNvPr id="111" name="Round Same Side Corner Rectangle 110"/>
          <p:cNvSpPr/>
          <p:nvPr/>
        </p:nvSpPr>
        <p:spPr>
          <a:xfrm rot="16200000">
            <a:off x="13665372" y="-825666"/>
            <a:ext cx="1015662" cy="822959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112" name="TextBox 6"/>
          <p:cNvSpPr txBox="1"/>
          <p:nvPr/>
        </p:nvSpPr>
        <p:spPr>
          <a:xfrm flipH="1">
            <a:off x="10672515" y="2950578"/>
            <a:ext cx="5719461" cy="677108"/>
          </a:xfrm>
          <a:prstGeom prst="rect">
            <a:avLst/>
          </a:prstGeom>
        </p:spPr>
        <p:txBody>
          <a:bodyPr wrap="square" lIns="0" tIns="0" rIns="0" bIns="0" rtlCol="0" anchor="t">
            <a:spAutoFit/>
          </a:bodyPr>
          <a:lstStyle/>
          <a:p>
            <a:pPr lvl="0" algn="r"/>
            <a:r>
              <a:rPr lang="mn-MN" sz="2200" b="1" dirty="0">
                <a:solidFill>
                  <a:srgbClr val="303082"/>
                </a:solidFill>
                <a:latin typeface="Arial" panose="020B0604020202020204" pitchFamily="34" charset="0"/>
                <a:cs typeface="Arial" panose="020B0604020202020204" pitchFamily="34" charset="0"/>
              </a:rPr>
              <a:t>2022 онд 4 барилга байгууламжийг шинээр нэмж оруулав</a:t>
            </a:r>
          </a:p>
        </p:txBody>
      </p:sp>
      <p:grpSp>
        <p:nvGrpSpPr>
          <p:cNvPr id="118" name="Group 117"/>
          <p:cNvGrpSpPr/>
          <p:nvPr/>
        </p:nvGrpSpPr>
        <p:grpSpPr>
          <a:xfrm>
            <a:off x="17004222" y="2869555"/>
            <a:ext cx="835466" cy="835466"/>
            <a:chOff x="12392919" y="596273"/>
            <a:chExt cx="1247197" cy="1247197"/>
          </a:xfrm>
        </p:grpSpPr>
        <p:grpSp>
          <p:nvGrpSpPr>
            <p:cNvPr id="119" name="Group 14"/>
            <p:cNvGrpSpPr/>
            <p:nvPr/>
          </p:nvGrpSpPr>
          <p:grpSpPr>
            <a:xfrm>
              <a:off x="12392919" y="596273"/>
              <a:ext cx="1247197" cy="1247197"/>
              <a:chOff x="0" y="0"/>
              <a:chExt cx="6350000" cy="6350000"/>
            </a:xfrm>
            <a:solidFill>
              <a:srgbClr val="FFC200"/>
            </a:solidFill>
          </p:grpSpPr>
          <p:sp>
            <p:nvSpPr>
              <p:cNvPr id="121"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20"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09378" y="871838"/>
              <a:ext cx="614279" cy="696066"/>
            </a:xfrm>
            <a:prstGeom prst="rect">
              <a:avLst/>
            </a:prstGeom>
          </p:spPr>
        </p:pic>
      </p:grpSp>
      <p:grpSp>
        <p:nvGrpSpPr>
          <p:cNvPr id="127" name="Group 126"/>
          <p:cNvGrpSpPr/>
          <p:nvPr/>
        </p:nvGrpSpPr>
        <p:grpSpPr>
          <a:xfrm>
            <a:off x="14792102" y="3964790"/>
            <a:ext cx="2598519" cy="1088208"/>
            <a:chOff x="13365745" y="4656218"/>
            <a:chExt cx="3082711" cy="1290977"/>
          </a:xfrm>
        </p:grpSpPr>
        <p:sp>
          <p:nvSpPr>
            <p:cNvPr id="122" name="TextBox 121">
              <a:extLst>
                <a:ext uri="{FF2B5EF4-FFF2-40B4-BE49-F238E27FC236}">
                  <a16:creationId xmlns:a16="http://schemas.microsoft.com/office/drawing/2014/main" id="{F5352CFD-91E1-4B9E-B224-A14C5A863946}"/>
                </a:ext>
              </a:extLst>
            </p:cNvPr>
            <p:cNvSpPr txBox="1"/>
            <p:nvPr/>
          </p:nvSpPr>
          <p:spPr>
            <a:xfrm>
              <a:off x="14681274" y="4875399"/>
              <a:ext cx="1767182" cy="852826"/>
            </a:xfrm>
            <a:prstGeom prst="rect">
              <a:avLst/>
            </a:prstGeom>
            <a:noFill/>
          </p:spPr>
          <p:txBody>
            <a:bodyPr wrap="square" lIns="163283" tIns="81642" rIns="163283" bIns="81642" rtlCol="0">
              <a:spAutoFit/>
            </a:bodyPr>
            <a:lstStyle/>
            <a:p>
              <a:pPr defTabSz="1632832"/>
              <a:r>
                <a:rPr lang="mn-MN" b="1" dirty="0">
                  <a:solidFill>
                    <a:schemeClr val="bg1"/>
                  </a:solidFill>
                  <a:latin typeface="Arial" panose="020B0604020202020204" pitchFamily="34" charset="0"/>
                  <a:cs typeface="Arial" panose="020B0604020202020204" pitchFamily="34" charset="0"/>
                </a:rPr>
                <a:t>тэрбум</a:t>
              </a:r>
            </a:p>
            <a:p>
              <a:pPr defTabSz="1632832"/>
              <a:r>
                <a:rPr lang="mn-MN" b="1" dirty="0">
                  <a:solidFill>
                    <a:schemeClr val="bg1"/>
                  </a:solidFill>
                  <a:latin typeface="Arial" panose="020B0604020202020204" pitchFamily="34" charset="0"/>
                  <a:cs typeface="Arial" panose="020B0604020202020204" pitchFamily="34" charset="0"/>
                </a:rPr>
                <a:t>төгрөг</a:t>
              </a:r>
              <a:endParaRPr lang="en-US" b="1" dirty="0">
                <a:solidFill>
                  <a:schemeClr val="bg1"/>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EE4C9524-7301-4909-958B-8BF4F85CAFE0}"/>
                </a:ext>
              </a:extLst>
            </p:cNvPr>
            <p:cNvSpPr txBox="1"/>
            <p:nvPr/>
          </p:nvSpPr>
          <p:spPr>
            <a:xfrm>
              <a:off x="13365745" y="4656218"/>
              <a:ext cx="2193215" cy="1290977"/>
            </a:xfrm>
            <a:prstGeom prst="rect">
              <a:avLst/>
            </a:prstGeom>
            <a:noFill/>
          </p:spPr>
          <p:txBody>
            <a:bodyPr wrap="square" lIns="163283" tIns="81642" rIns="163283" bIns="81642">
              <a:spAutoFit/>
            </a:bodyPr>
            <a:lstStyle/>
            <a:p>
              <a:pPr defTabSz="1632832"/>
              <a:r>
                <a:rPr lang="en-US" sz="6000" b="1" dirty="0">
                  <a:solidFill>
                    <a:schemeClr val="bg1"/>
                  </a:solidFill>
                  <a:latin typeface="Arial" panose="020B0604020202020204" pitchFamily="34" charset="0"/>
                  <a:cs typeface="Arial" panose="020B0604020202020204" pitchFamily="34" charset="0"/>
                </a:rPr>
                <a:t>4</a:t>
              </a:r>
              <a:r>
                <a:rPr lang="mn-MN" sz="6000" b="1" dirty="0">
                  <a:solidFill>
                    <a:schemeClr val="bg1"/>
                  </a:solidFill>
                  <a:latin typeface="Arial" panose="020B0604020202020204" pitchFamily="34" charset="0"/>
                  <a:cs typeface="Arial" panose="020B0604020202020204" pitchFamily="34" charset="0"/>
                </a:rPr>
                <a:t>5</a:t>
              </a:r>
              <a:endParaRPr lang="en-US" sz="6000" b="1" dirty="0">
                <a:solidFill>
                  <a:schemeClr val="bg1"/>
                </a:solidFill>
                <a:latin typeface="Arial" panose="020B0604020202020204" pitchFamily="34" charset="0"/>
                <a:cs typeface="Arial" panose="020B0604020202020204" pitchFamily="34" charset="0"/>
              </a:endParaRPr>
            </a:p>
          </p:txBody>
        </p:sp>
      </p:grpSp>
      <p:grpSp>
        <p:nvGrpSpPr>
          <p:cNvPr id="132" name="Group 131"/>
          <p:cNvGrpSpPr/>
          <p:nvPr/>
        </p:nvGrpSpPr>
        <p:grpSpPr>
          <a:xfrm>
            <a:off x="13543553" y="4020381"/>
            <a:ext cx="899701" cy="883343"/>
            <a:chOff x="13691439" y="4865593"/>
            <a:chExt cx="1187068" cy="1165485"/>
          </a:xfrm>
        </p:grpSpPr>
        <p:pic>
          <p:nvPicPr>
            <p:cNvPr id="131" name="Picture 130"/>
            <p:cNvPicPr>
              <a:picLocks noChangeAspect="1"/>
            </p:cNvPicPr>
            <p:nvPr/>
          </p:nvPicPr>
          <p:blipFill rotWithShape="1">
            <a:blip r:embed="rId10" cstate="print">
              <a:extLst>
                <a:ext uri="{28A0092B-C50C-407E-A947-70E740481C1C}">
                  <a14:useLocalDpi xmlns:a14="http://schemas.microsoft.com/office/drawing/2010/main" val="0"/>
                </a:ext>
              </a:extLst>
            </a:blip>
            <a:srcRect l="38065" t="30473" r="39016" b="29523"/>
            <a:stretch/>
          </p:blipFill>
          <p:spPr>
            <a:xfrm>
              <a:off x="13691439" y="4865593"/>
              <a:ext cx="1187068" cy="1165485"/>
            </a:xfrm>
            <a:prstGeom prst="rect">
              <a:avLst/>
            </a:prstGeom>
          </p:spPr>
        </p:pic>
        <p:sp>
          <p:nvSpPr>
            <p:cNvPr id="125" name="TextBox 124">
              <a:extLst>
                <a:ext uri="{FF2B5EF4-FFF2-40B4-BE49-F238E27FC236}">
                  <a16:creationId xmlns:a16="http://schemas.microsoft.com/office/drawing/2014/main" id="{EE4C9524-7301-4909-958B-8BF4F85CAFE0}"/>
                </a:ext>
              </a:extLst>
            </p:cNvPr>
            <p:cNvSpPr txBox="1"/>
            <p:nvPr/>
          </p:nvSpPr>
          <p:spPr>
            <a:xfrm>
              <a:off x="14057166" y="5005125"/>
              <a:ext cx="121013" cy="472655"/>
            </a:xfrm>
            <a:prstGeom prst="rect">
              <a:avLst/>
            </a:prstGeom>
            <a:noFill/>
          </p:spPr>
          <p:txBody>
            <a:bodyPr wrap="square" lIns="163283" tIns="81642" rIns="163283" bIns="81642">
              <a:spAutoFit/>
            </a:bodyPr>
            <a:lstStyle/>
            <a:p>
              <a:pPr algn="ctr" defTabSz="1632832"/>
              <a:r>
                <a:rPr lang="mn-MN" sz="2000" b="1" dirty="0">
                  <a:solidFill>
                    <a:srgbClr val="303082"/>
                  </a:solidFill>
                  <a:latin typeface="Arial" panose="020B0604020202020204" pitchFamily="34" charset="0"/>
                  <a:cs typeface="Arial" panose="020B0604020202020204" pitchFamily="34" charset="0"/>
                </a:rPr>
                <a:t>₮</a:t>
              </a:r>
              <a:endParaRPr lang="en-US" sz="2000" b="1" dirty="0">
                <a:solidFill>
                  <a:srgbClr val="303082"/>
                </a:solidFill>
                <a:latin typeface="Arial" panose="020B0604020202020204" pitchFamily="34" charset="0"/>
                <a:cs typeface="Arial" panose="020B0604020202020204" pitchFamily="34" charset="0"/>
              </a:endParaRPr>
            </a:p>
          </p:txBody>
        </p:sp>
      </p:grpSp>
      <p:sp>
        <p:nvSpPr>
          <p:cNvPr id="128" name="TextBox 127">
            <a:extLst>
              <a:ext uri="{FF2B5EF4-FFF2-40B4-BE49-F238E27FC236}">
                <a16:creationId xmlns:a16="http://schemas.microsoft.com/office/drawing/2014/main" id="{F5352CFD-91E1-4B9E-B224-A14C5A863946}"/>
              </a:ext>
            </a:extLst>
          </p:cNvPr>
          <p:cNvSpPr txBox="1"/>
          <p:nvPr/>
        </p:nvSpPr>
        <p:spPr>
          <a:xfrm>
            <a:off x="10672515" y="4092183"/>
            <a:ext cx="2785697" cy="903542"/>
          </a:xfrm>
          <a:prstGeom prst="rect">
            <a:avLst/>
          </a:prstGeom>
          <a:noFill/>
        </p:spPr>
        <p:txBody>
          <a:bodyPr wrap="square" lIns="163283" tIns="81642" rIns="163283" bIns="81642" rtlCol="0">
            <a:spAutoFit/>
          </a:bodyPr>
          <a:lstStyle/>
          <a:p>
            <a:pPr defTabSz="1632832"/>
            <a:r>
              <a:rPr lang="mn-MN" sz="2400" b="1" dirty="0">
                <a:solidFill>
                  <a:schemeClr val="bg1"/>
                </a:solidFill>
                <a:latin typeface="Arial" panose="020B0604020202020204" pitchFamily="34" charset="0"/>
                <a:cs typeface="Arial" panose="020B0604020202020204" pitchFamily="34" charset="0"/>
              </a:rPr>
              <a:t>НИЙСЛЭЛИЙН </a:t>
            </a:r>
          </a:p>
          <a:p>
            <a:pPr defTabSz="1632832"/>
            <a:r>
              <a:rPr lang="mn-MN" sz="2400" b="1" dirty="0">
                <a:solidFill>
                  <a:schemeClr val="bg1"/>
                </a:solidFill>
                <a:latin typeface="Arial" panose="020B0604020202020204" pitchFamily="34" charset="0"/>
                <a:cs typeface="Arial" panose="020B0604020202020204" pitchFamily="34" charset="0"/>
              </a:rPr>
              <a:t>ТӨСӨВТ</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129" name="Table 128">
            <a:extLst>
              <a:ext uri="{FF2B5EF4-FFF2-40B4-BE49-F238E27FC236}">
                <a16:creationId xmlns:a16="http://schemas.microsoft.com/office/drawing/2014/main" id="{DDE2AC9D-0333-4F42-BD7E-FE63D0C1BEDC}"/>
              </a:ext>
            </a:extLst>
          </p:cNvPr>
          <p:cNvGraphicFramePr>
            <a:graphicFrameLocks noGrp="1"/>
          </p:cNvGraphicFramePr>
          <p:nvPr>
            <p:extLst>
              <p:ext uri="{D42A27DB-BD31-4B8C-83A1-F6EECF244321}">
                <p14:modId xmlns:p14="http://schemas.microsoft.com/office/powerpoint/2010/main" val="798603403"/>
              </p:ext>
            </p:extLst>
          </p:nvPr>
        </p:nvGraphicFramePr>
        <p:xfrm>
          <a:off x="9760512" y="5511726"/>
          <a:ext cx="8079176" cy="2874584"/>
        </p:xfrm>
        <a:graphic>
          <a:graphicData uri="http://schemas.openxmlformats.org/drawingml/2006/table">
            <a:tbl>
              <a:tblPr firstRow="1" firstCol="1" bandRow="1">
                <a:tableStyleId>{7DF18680-E054-41AD-8BC1-D1AEF772440D}</a:tableStyleId>
              </a:tblPr>
              <a:tblGrid>
                <a:gridCol w="381001">
                  <a:extLst>
                    <a:ext uri="{9D8B030D-6E8A-4147-A177-3AD203B41FA5}">
                      <a16:colId xmlns:a16="http://schemas.microsoft.com/office/drawing/2014/main" val="3782788754"/>
                    </a:ext>
                  </a:extLst>
                </a:gridCol>
                <a:gridCol w="3886200">
                  <a:extLst>
                    <a:ext uri="{9D8B030D-6E8A-4147-A177-3AD203B41FA5}">
                      <a16:colId xmlns:a16="http://schemas.microsoft.com/office/drawing/2014/main" val="516930432"/>
                    </a:ext>
                  </a:extLst>
                </a:gridCol>
                <a:gridCol w="1676400">
                  <a:extLst>
                    <a:ext uri="{9D8B030D-6E8A-4147-A177-3AD203B41FA5}">
                      <a16:colId xmlns:a16="http://schemas.microsoft.com/office/drawing/2014/main" val="2018856417"/>
                    </a:ext>
                  </a:extLst>
                </a:gridCol>
                <a:gridCol w="2135575">
                  <a:extLst>
                    <a:ext uri="{9D8B030D-6E8A-4147-A177-3AD203B41FA5}">
                      <a16:colId xmlns:a16="http://schemas.microsoft.com/office/drawing/2014/main" val="1972446212"/>
                    </a:ext>
                  </a:extLst>
                </a:gridCol>
              </a:tblGrid>
              <a:tr h="585996">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a:t>
                      </a:r>
                      <a:endParaRPr lang="en-US" sz="14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R w="19050" cap="flat" cmpd="sng" algn="ctr">
                      <a:solidFill>
                        <a:schemeClr val="bg1"/>
                      </a:solidFill>
                      <a:prstDash val="solid"/>
                      <a:round/>
                      <a:headEnd type="none" w="med" len="med"/>
                      <a:tailEnd type="none" w="med" len="med"/>
                    </a:lnR>
                    <a:solidFill>
                      <a:srgbClr val="FFC200"/>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ХУВЬЧЛАГДАХ ЭД ХӨРӨНГИЙН НЭР</a:t>
                      </a:r>
                      <a:endParaRPr lang="en-US" sz="14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FFC200"/>
                    </a:solidFill>
                  </a:tcPr>
                </a:tc>
                <a:tc>
                  <a:txBody>
                    <a:bodyPr/>
                    <a:lstStyle/>
                    <a:p>
                      <a:pPr algn="ctr">
                        <a:lnSpc>
                          <a:spcPct val="115000"/>
                        </a:lnSpc>
                        <a:spcBef>
                          <a:spcPts val="1200"/>
                        </a:spcBef>
                        <a:spcAft>
                          <a:spcPts val="1000"/>
                        </a:spcAft>
                      </a:pPr>
                      <a:r>
                        <a:rPr lang="en-US" sz="1400" dirty="0">
                          <a:solidFill>
                            <a:schemeClr val="tx1"/>
                          </a:solidFill>
                          <a:effectLst/>
                          <a:latin typeface="Arial" panose="020B0604020202020204" pitchFamily="34" charset="0"/>
                          <a:cs typeface="Arial" panose="020B0604020202020204" pitchFamily="34" charset="0"/>
                        </a:rPr>
                        <a:t>БАЙРШИЛ</a:t>
                      </a:r>
                      <a:endParaRPr lang="en-US" sz="14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FFC200"/>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ХУВЬЧЛАЛЫН АРГА ХЭЛБЭР</a:t>
                      </a:r>
                      <a:endParaRPr lang="en-US" sz="14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chemeClr val="bg1"/>
                      </a:solidFill>
                      <a:prstDash val="solid"/>
                      <a:round/>
                      <a:headEnd type="none" w="med" len="med"/>
                      <a:tailEnd type="none" w="med" len="med"/>
                    </a:lnL>
                    <a:solidFill>
                      <a:srgbClr val="FFC200"/>
                    </a:solidFill>
                  </a:tcPr>
                </a:tc>
                <a:extLst>
                  <a:ext uri="{0D108BD9-81ED-4DB2-BD59-A6C34878D82A}">
                    <a16:rowId xmlns:a16="http://schemas.microsoft.com/office/drawing/2014/main" val="3065079657"/>
                  </a:ext>
                </a:extLst>
              </a:tr>
              <a:tr h="525780">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1</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Ахуй үйлчилгээний төвийн барилга</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СХД,</a:t>
                      </a:r>
                      <a:r>
                        <a:rPr lang="mn-MN" sz="1400" baseline="0" dirty="0">
                          <a:solidFill>
                            <a:schemeClr val="tx1"/>
                          </a:solidFill>
                          <a:effectLst/>
                          <a:latin typeface="Arial" panose="020B0604020202020204" pitchFamily="34" charset="0"/>
                          <a:cs typeface="Arial" panose="020B0604020202020204" pitchFamily="34" charset="0"/>
                        </a:rPr>
                        <a:t> </a:t>
                      </a:r>
                      <a:r>
                        <a:rPr lang="mn-MN" sz="1400" dirty="0">
                          <a:solidFill>
                            <a:schemeClr val="tx1"/>
                          </a:solidFill>
                          <a:effectLst/>
                          <a:latin typeface="Arial" panose="020B0604020202020204" pitchFamily="34" charset="0"/>
                          <a:cs typeface="Arial" panose="020B0604020202020204" pitchFamily="34" charset="0"/>
                        </a:rPr>
                        <a:t>25-р хороо</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mn-MN" sz="1400" dirty="0">
                          <a:solidFill>
                            <a:schemeClr val="tx1"/>
                          </a:solidFill>
                          <a:effectLst/>
                          <a:latin typeface="Arial" panose="020B0604020202020204" pitchFamily="34" charset="0"/>
                          <a:cs typeface="Arial" panose="020B0604020202020204" pitchFamily="34" charset="0"/>
                        </a:rPr>
                        <a:t>Нээлттэй дуудлагын худалдаа</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3143541517"/>
                  </a:ext>
                </a:extLst>
              </a:tr>
              <a:tr h="525780">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2</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Эмээлтийн мал эмнэлгийн лабораторын барилга</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СХД, 32-р хороо</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mn-MN" sz="1400" dirty="0">
                          <a:solidFill>
                            <a:schemeClr val="tx1"/>
                          </a:solidFill>
                          <a:effectLst/>
                          <a:latin typeface="Arial" panose="020B0604020202020204" pitchFamily="34" charset="0"/>
                          <a:cs typeface="Arial" panose="020B0604020202020204" pitchFamily="34" charset="0"/>
                        </a:rPr>
                        <a:t>Нээлттэй дуудлагын худалдаа</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2035803862"/>
                  </a:ext>
                </a:extLst>
              </a:tr>
              <a:tr h="606543">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3</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“Монгол шуудан” ХК-ийн   46-р салбарын түрээсээр эзэмшиж буй байр</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СБД, 6-р хороо</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Иргэний хуулийн</a:t>
                      </a:r>
                      <a:r>
                        <a:rPr lang="en-US" sz="1400" dirty="0">
                          <a:solidFill>
                            <a:schemeClr val="tx1"/>
                          </a:solidFill>
                          <a:effectLst/>
                          <a:latin typeface="Arial" panose="020B0604020202020204" pitchFamily="34" charset="0"/>
                          <a:cs typeface="Arial" panose="020B0604020202020204" pitchFamily="34" charset="0"/>
                        </a:rPr>
                        <a:t> </a:t>
                      </a:r>
                      <a:r>
                        <a:rPr lang="mn-MN" sz="1400" dirty="0">
                          <a:solidFill>
                            <a:schemeClr val="tx1"/>
                          </a:solidFill>
                          <a:effectLst/>
                          <a:latin typeface="Arial" panose="020B0604020202020204" pitchFamily="34" charset="0"/>
                          <a:cs typeface="Arial" panose="020B0604020202020204" pitchFamily="34" charset="0"/>
                        </a:rPr>
                        <a:t>105 дугаар зүйлийн дагуу</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3311231483"/>
                  </a:ext>
                </a:extLst>
              </a:tr>
              <a:tr h="630485">
                <a:tc>
                  <a:txBody>
                    <a:bodyPr/>
                    <a:lstStyle/>
                    <a:p>
                      <a:pPr algn="ctr">
                        <a:lnSpc>
                          <a:spcPct val="115000"/>
                        </a:lnSpc>
                        <a:spcBef>
                          <a:spcPts val="1200"/>
                        </a:spcBef>
                        <a:spcAft>
                          <a:spcPts val="1000"/>
                        </a:spcAft>
                      </a:pPr>
                      <a:r>
                        <a:rPr lang="mn-MN" sz="1400">
                          <a:solidFill>
                            <a:schemeClr val="tx1"/>
                          </a:solidFill>
                          <a:effectLst/>
                          <a:latin typeface="Arial" panose="020B0604020202020204" pitchFamily="34" charset="0"/>
                          <a:cs typeface="Arial" panose="020B0604020202020204" pitchFamily="34" charset="0"/>
                        </a:rPr>
                        <a:t>4</a:t>
                      </a:r>
                      <a:endParaRPr lang="en-US" sz="14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“Монгол шуудан” ХК-ийн   21-р салбарын түрээсээр эзэмшиж буй байр</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СХД, 17-р хороо</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solidFill>
                      <a:schemeClr val="bg1"/>
                    </a:solidFill>
                  </a:tcPr>
                </a:tc>
                <a:tc>
                  <a:txBody>
                    <a:bodyPr/>
                    <a:lstStyle/>
                    <a:p>
                      <a:pPr algn="ctr">
                        <a:lnSpc>
                          <a:spcPct val="115000"/>
                        </a:lnSpc>
                        <a:spcBef>
                          <a:spcPts val="1200"/>
                        </a:spcBef>
                        <a:spcAft>
                          <a:spcPts val="1000"/>
                        </a:spcAft>
                      </a:pPr>
                      <a:r>
                        <a:rPr lang="mn-MN" sz="1400" dirty="0">
                          <a:solidFill>
                            <a:schemeClr val="tx1"/>
                          </a:solidFill>
                          <a:effectLst/>
                          <a:latin typeface="Arial" panose="020B0604020202020204" pitchFamily="34" charset="0"/>
                          <a:cs typeface="Arial" panose="020B0604020202020204" pitchFamily="34" charset="0"/>
                        </a:rPr>
                        <a:t>Иргэний хуулийн </a:t>
                      </a:r>
                      <a:r>
                        <a:rPr lang="en-US" sz="1400" dirty="0">
                          <a:solidFill>
                            <a:schemeClr val="tx1"/>
                          </a:solidFill>
                          <a:effectLst/>
                          <a:latin typeface="Arial" panose="020B0604020202020204" pitchFamily="34" charset="0"/>
                          <a:cs typeface="Arial" panose="020B0604020202020204" pitchFamily="34" charset="0"/>
                        </a:rPr>
                        <a:t>1</a:t>
                      </a:r>
                      <a:r>
                        <a:rPr lang="mn-MN" sz="1400" dirty="0">
                          <a:solidFill>
                            <a:schemeClr val="tx1"/>
                          </a:solidFill>
                          <a:effectLst/>
                          <a:latin typeface="Arial" panose="020B0604020202020204" pitchFamily="34" charset="0"/>
                          <a:cs typeface="Arial" panose="020B0604020202020204" pitchFamily="34" charset="0"/>
                        </a:rPr>
                        <a:t>05 дугаар зүйлийн дагуу</a:t>
                      </a:r>
                      <a:endPar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3202" marR="63202" marT="0"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solidFill>
                      <a:schemeClr val="bg1"/>
                    </a:solidFill>
                  </a:tcPr>
                </a:tc>
                <a:extLst>
                  <a:ext uri="{0D108BD9-81ED-4DB2-BD59-A6C34878D82A}">
                    <a16:rowId xmlns:a16="http://schemas.microsoft.com/office/drawing/2014/main" val="4271529184"/>
                  </a:ext>
                </a:extLst>
              </a:tr>
            </a:tbl>
          </a:graphicData>
        </a:graphic>
      </p:graphicFrame>
      <p:sp>
        <p:nvSpPr>
          <p:cNvPr id="130" name="AutoShape 9"/>
          <p:cNvSpPr/>
          <p:nvPr/>
        </p:nvSpPr>
        <p:spPr>
          <a:xfrm>
            <a:off x="9914508" y="5190073"/>
            <a:ext cx="7781284" cy="0"/>
          </a:xfrm>
          <a:prstGeom prst="line">
            <a:avLst/>
          </a:prstGeom>
          <a:ln w="47625" cap="rnd">
            <a:solidFill>
              <a:schemeClr val="bg1"/>
            </a:solidFill>
            <a:prstDash val="sysDot"/>
            <a:headEnd type="none" w="sm" len="sm"/>
            <a:tailEnd type="none" w="sm" len="sm"/>
          </a:ln>
        </p:spPr>
      </p:sp>
      <p:sp>
        <p:nvSpPr>
          <p:cNvPr id="42" name="TextBox 41">
            <a:extLst>
              <a:ext uri="{FF2B5EF4-FFF2-40B4-BE49-F238E27FC236}">
                <a16:creationId xmlns:a16="http://schemas.microsoft.com/office/drawing/2014/main" id="{E5B1B822-CF41-4CC9-BD69-20C1CBCAD25B}"/>
              </a:ext>
            </a:extLst>
          </p:cNvPr>
          <p:cNvSpPr txBox="1"/>
          <p:nvPr/>
        </p:nvSpPr>
        <p:spPr>
          <a:xfrm>
            <a:off x="11125200" y="8652805"/>
            <a:ext cx="6712624" cy="1457540"/>
          </a:xfrm>
          <a:prstGeom prst="rect">
            <a:avLst/>
          </a:prstGeom>
          <a:noFill/>
        </p:spPr>
        <p:txBody>
          <a:bodyPr wrap="square" lIns="163283" tIns="81642" rIns="163283" bIns="81642">
            <a:spAutoFit/>
          </a:bodyPr>
          <a:lstStyle/>
          <a:p>
            <a:pPr algn="just" defTabSz="1632832"/>
            <a:r>
              <a:rPr lang="mn-MN" sz="2100" dirty="0">
                <a:solidFill>
                  <a:srgbClr val="FFC200"/>
                </a:solidFill>
                <a:latin typeface="Arial" panose="020B0604020202020204" pitchFamily="34" charset="0"/>
                <a:ea typeface="SimSun" panose="02010600030101010101" pitchFamily="2" charset="-122"/>
                <a:cs typeface="Arial" panose="020B0604020202020204" pitchFamily="34" charset="0"/>
              </a:rPr>
              <a:t>Өмч хувьчлалын комиссын 2022.06.24-ний 01 дүгээр тогтоолоор Хангарди ордоны барилгыг 79.5 сая төгрөгөөр тогтоож, нээлттэй дуудлага худалдааг зохион байгуулна.</a:t>
            </a:r>
            <a:endParaRPr lang="mn-MN" sz="2100" dirty="0">
              <a:solidFill>
                <a:srgbClr val="FFC2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rotWithShape="1">
          <a:blip r:embed="rId6" cstate="print">
            <a:extLst>
              <a:ext uri="{28A0092B-C50C-407E-A947-70E740481C1C}">
                <a14:useLocalDpi xmlns:a14="http://schemas.microsoft.com/office/drawing/2010/main" val="0"/>
              </a:ext>
            </a:extLst>
          </a:blip>
          <a:srcRect l="21891" t="24573" r="57240" b="32144"/>
          <a:stretch/>
        </p:blipFill>
        <p:spPr>
          <a:xfrm>
            <a:off x="9730000" y="8707962"/>
            <a:ext cx="1150740" cy="1342528"/>
          </a:xfrm>
          <a:prstGeom prst="rect">
            <a:avLst/>
          </a:prstGeom>
        </p:spPr>
      </p:pic>
    </p:spTree>
    <p:extLst>
      <p:ext uri="{BB962C8B-B14F-4D97-AF65-F5344CB8AC3E}">
        <p14:creationId xmlns:p14="http://schemas.microsoft.com/office/powerpoint/2010/main" val="2081956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30"/>
          <p:cNvSpPr/>
          <p:nvPr/>
        </p:nvSpPr>
        <p:spPr>
          <a:xfrm rot="5400000" flipH="1">
            <a:off x="2403604" y="502812"/>
            <a:ext cx="1136405" cy="5943600"/>
          </a:xfrm>
          <a:prstGeom prst="round2SameRect">
            <a:avLst>
              <a:gd name="adj1" fmla="val 50000"/>
              <a:gd name="adj2" fmla="val 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grpSp>
        <p:nvGrpSpPr>
          <p:cNvPr id="2" name="Group 2"/>
          <p:cNvGrpSpPr/>
          <p:nvPr/>
        </p:nvGrpSpPr>
        <p:grpSpPr>
          <a:xfrm rot="16200000" flipH="1">
            <a:off x="5974645" y="-5518582"/>
            <a:ext cx="1690515" cy="13639802"/>
            <a:chOff x="1" y="-1"/>
            <a:chExt cx="2353309" cy="17471698"/>
          </a:xfrm>
          <a:solidFill>
            <a:srgbClr val="303082"/>
          </a:solidFill>
        </p:grpSpPr>
        <p:sp>
          <p:nvSpPr>
            <p:cNvPr id="3" name="Freeform 3"/>
            <p:cNvSpPr/>
            <p:nvPr/>
          </p:nvSpPr>
          <p:spPr>
            <a:xfrm>
              <a:off x="1" y="-1"/>
              <a:ext cx="2353309" cy="17471698"/>
            </a:xfrm>
            <a:custGeom>
              <a:avLst/>
              <a:gdLst/>
              <a:ahLst/>
              <a:cxnLst/>
              <a:rect l="l" t="t" r="r" b="b"/>
              <a:pathLst>
                <a:path w="2353310" h="17471698">
                  <a:moveTo>
                    <a:pt x="784860" y="17404387"/>
                  </a:moveTo>
                  <a:cubicBezTo>
                    <a:pt x="905510" y="17445028"/>
                    <a:pt x="1042670" y="17471698"/>
                    <a:pt x="1177290" y="17471698"/>
                  </a:cubicBezTo>
                  <a:cubicBezTo>
                    <a:pt x="1311910" y="17471698"/>
                    <a:pt x="1441450" y="17448837"/>
                    <a:pt x="1560830" y="17408198"/>
                  </a:cubicBezTo>
                  <a:cubicBezTo>
                    <a:pt x="1563370" y="17406928"/>
                    <a:pt x="1565910" y="17406928"/>
                    <a:pt x="1568450" y="17405659"/>
                  </a:cubicBezTo>
                  <a:cubicBezTo>
                    <a:pt x="2016760" y="17243098"/>
                    <a:pt x="2346960" y="16813837"/>
                    <a:pt x="2353310" y="16267257"/>
                  </a:cubicBezTo>
                  <a:lnTo>
                    <a:pt x="2353310" y="0"/>
                  </a:lnTo>
                  <a:lnTo>
                    <a:pt x="0" y="0"/>
                  </a:lnTo>
                  <a:lnTo>
                    <a:pt x="0" y="16254754"/>
                  </a:lnTo>
                  <a:cubicBezTo>
                    <a:pt x="6350" y="16816378"/>
                    <a:pt x="331470" y="17245637"/>
                    <a:pt x="784860" y="17404387"/>
                  </a:cubicBezTo>
                  <a:close/>
                </a:path>
              </a:pathLst>
            </a:custGeom>
            <a:grpFill/>
          </p:spPr>
        </p:sp>
      </p:grpSp>
      <p:sp>
        <p:nvSpPr>
          <p:cNvPr id="8" name="TextBox 8"/>
          <p:cNvSpPr txBox="1"/>
          <p:nvPr/>
        </p:nvSpPr>
        <p:spPr>
          <a:xfrm>
            <a:off x="793351" y="749921"/>
            <a:ext cx="11158902" cy="1061829"/>
          </a:xfrm>
          <a:prstGeom prst="rect">
            <a:avLst/>
          </a:prstGeom>
        </p:spPr>
        <p:txBody>
          <a:bodyPr wrap="square" lIns="0" tIns="0" rIns="0" bIns="0" rtlCol="0" anchor="t">
            <a:spAutoFit/>
          </a:bodyPr>
          <a:lstStyle/>
          <a:p>
            <a:r>
              <a:rPr lang="mn-MN" sz="2300" b="1" dirty="0">
                <a:solidFill>
                  <a:srgbClr val="FFFFFF"/>
                </a:solidFill>
                <a:latin typeface="Arial" panose="020B0604020202020204" pitchFamily="34" charset="0"/>
                <a:cs typeface="Arial" panose="020B0604020202020204" pitchFamily="34" charset="0"/>
              </a:rPr>
              <a:t>ТӨСВИЙН ХӨРӨНГӨӨР БИЙ БОЛСОН БАРИЛГА БАЙГУУЛАМЖ, ЗАМ ТАЛБАЙ, НИЙТИЙН ЭЗЭМШЛИЙН ЭД ХӨРӨНГИЙГ АШИГЛАЛТАД ОРУУЛАХ УЛСЫН КОМИССЫН БҮРЭЛДЭХҮҮНД АЖИЛЛАН САНАЛ ӨГӨХ</a:t>
            </a:r>
            <a:endParaRPr lang="en-US" sz="2300" b="1" dirty="0">
              <a:solidFill>
                <a:srgbClr val="FFFFFF"/>
              </a:solidFill>
              <a:latin typeface="Arial" panose="020B0604020202020204" pitchFamily="34" charset="0"/>
              <a:cs typeface="Arial" panose="020B0604020202020204" pitchFamily="34" charset="0"/>
            </a:endParaRPr>
          </a:p>
        </p:txBody>
      </p:sp>
      <p:grpSp>
        <p:nvGrpSpPr>
          <p:cNvPr id="6" name="Group 5"/>
          <p:cNvGrpSpPr/>
          <p:nvPr/>
        </p:nvGrpSpPr>
        <p:grpSpPr>
          <a:xfrm>
            <a:off x="12191598" y="749921"/>
            <a:ext cx="1107996" cy="1107996"/>
            <a:chOff x="9330418" y="1285626"/>
            <a:chExt cx="768373" cy="768373"/>
          </a:xfrm>
        </p:grpSpPr>
        <p:grpSp>
          <p:nvGrpSpPr>
            <p:cNvPr id="4" name="Group 4"/>
            <p:cNvGrpSpPr/>
            <p:nvPr/>
          </p:nvGrpSpPr>
          <p:grpSpPr>
            <a:xfrm>
              <a:off x="9330418" y="1285626"/>
              <a:ext cx="768373" cy="76837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200"/>
              </a:solidFill>
            </p:spPr>
          </p:sp>
        </p:grpSp>
        <p:pic>
          <p:nvPicPr>
            <p:cNvPr id="44"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21919" y="1435478"/>
              <a:ext cx="398027" cy="447679"/>
            </a:xfrm>
            <a:prstGeom prst="rect">
              <a:avLst/>
            </a:prstGeom>
          </p:spPr>
        </p:pic>
      </p:grpSp>
      <p:sp>
        <p:nvSpPr>
          <p:cNvPr id="18" name="TextBox 6"/>
          <p:cNvSpPr txBox="1"/>
          <p:nvPr/>
        </p:nvSpPr>
        <p:spPr>
          <a:xfrm>
            <a:off x="502114" y="3314972"/>
            <a:ext cx="4665604" cy="307777"/>
          </a:xfrm>
          <a:prstGeom prst="rect">
            <a:avLst/>
          </a:prstGeom>
        </p:spPr>
        <p:txBody>
          <a:bodyPr wrap="square" lIns="0" tIns="0" rIns="0" bIns="0" rtlCol="0" anchor="t">
            <a:spAutoFit/>
          </a:bodyPr>
          <a:lstStyle/>
          <a:p>
            <a:pPr lvl="0"/>
            <a:r>
              <a:rPr lang="mn-MN" sz="2000" b="1" dirty="0">
                <a:solidFill>
                  <a:srgbClr val="FFC200"/>
                </a:solidFill>
                <a:latin typeface="Arial" panose="020B0604020202020204" pitchFamily="34" charset="0"/>
                <a:cs typeface="Arial" panose="020B0604020202020204" pitchFamily="34" charset="0"/>
              </a:rPr>
              <a:t>Улсын комиссын тоо - 122</a:t>
            </a:r>
          </a:p>
        </p:txBody>
      </p:sp>
      <p:sp>
        <p:nvSpPr>
          <p:cNvPr id="19" name="Round Same Side Corner Rectangle 18"/>
          <p:cNvSpPr/>
          <p:nvPr/>
        </p:nvSpPr>
        <p:spPr>
          <a:xfrm rot="5400000" flipH="1">
            <a:off x="2226097" y="2431985"/>
            <a:ext cx="1176735" cy="5628926"/>
          </a:xfrm>
          <a:prstGeom prst="round2SameRect">
            <a:avLst>
              <a:gd name="adj1" fmla="val 50000"/>
              <a:gd name="adj2" fmla="val 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24" name="TextBox 6"/>
          <p:cNvSpPr txBox="1"/>
          <p:nvPr/>
        </p:nvSpPr>
        <p:spPr>
          <a:xfrm>
            <a:off x="502113" y="4938347"/>
            <a:ext cx="4908090" cy="615553"/>
          </a:xfrm>
          <a:prstGeom prst="rect">
            <a:avLst/>
          </a:prstGeom>
        </p:spPr>
        <p:txBody>
          <a:bodyPr wrap="square" lIns="0" tIns="0" rIns="0" bIns="0" rtlCol="0" anchor="t">
            <a:spAutoFit/>
          </a:bodyPr>
          <a:lstStyle/>
          <a:p>
            <a:pPr lvl="0"/>
            <a:r>
              <a:rPr lang="mn-MN" sz="2000" b="1" dirty="0">
                <a:solidFill>
                  <a:srgbClr val="FFC200"/>
                </a:solidFill>
                <a:latin typeface="Arial" panose="020B0604020202020204" pitchFamily="34" charset="0"/>
                <a:cs typeface="Arial" panose="020B0604020202020204" pitchFamily="34" charset="0"/>
              </a:rPr>
              <a:t>Хүлээн авсан хөрөнгийн дүн  </a:t>
            </a:r>
            <a:endParaRPr lang="en-US" sz="2000" b="1" dirty="0">
              <a:solidFill>
                <a:srgbClr val="FFC200"/>
              </a:solidFill>
              <a:latin typeface="Arial" panose="020B0604020202020204" pitchFamily="34" charset="0"/>
              <a:cs typeface="Arial" panose="020B0604020202020204" pitchFamily="34" charset="0"/>
            </a:endParaRPr>
          </a:p>
          <a:p>
            <a:pPr lvl="0"/>
            <a:r>
              <a:rPr lang="mn-MN" sz="2000" b="1" dirty="0">
                <a:solidFill>
                  <a:srgbClr val="FFC200"/>
                </a:solidFill>
                <a:latin typeface="Arial" panose="020B0604020202020204" pitchFamily="34" charset="0"/>
                <a:cs typeface="Arial" panose="020B0604020202020204" pitchFamily="34" charset="0"/>
              </a:rPr>
              <a:t>122.6 тэрбум төгрөг</a:t>
            </a:r>
          </a:p>
        </p:txBody>
      </p:sp>
      <p:grpSp>
        <p:nvGrpSpPr>
          <p:cNvPr id="10" name="Group 9"/>
          <p:cNvGrpSpPr/>
          <p:nvPr/>
        </p:nvGrpSpPr>
        <p:grpSpPr>
          <a:xfrm>
            <a:off x="4931727" y="3126013"/>
            <a:ext cx="697202" cy="697202"/>
            <a:chOff x="5943602" y="3204784"/>
            <a:chExt cx="697202" cy="697202"/>
          </a:xfrm>
        </p:grpSpPr>
        <p:grpSp>
          <p:nvGrpSpPr>
            <p:cNvPr id="15" name="Group 14"/>
            <p:cNvGrpSpPr/>
            <p:nvPr/>
          </p:nvGrpSpPr>
          <p:grpSpPr>
            <a:xfrm>
              <a:off x="5943602" y="3204784"/>
              <a:ext cx="697202" cy="697202"/>
              <a:chOff x="0" y="0"/>
              <a:chExt cx="6350000" cy="6350000"/>
            </a:xfrm>
            <a:solidFill>
              <a:srgbClr val="FFC200"/>
            </a:solidFill>
          </p:grpSpPr>
          <p:sp>
            <p:nvSpPr>
              <p:cNvPr id="17"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35"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59416" y="3405248"/>
              <a:ext cx="465571" cy="296273"/>
            </a:xfrm>
            <a:prstGeom prst="rect">
              <a:avLst/>
            </a:prstGeom>
          </p:spPr>
        </p:pic>
      </p:grpSp>
      <p:grpSp>
        <p:nvGrpSpPr>
          <p:cNvPr id="9" name="Group 8"/>
          <p:cNvGrpSpPr/>
          <p:nvPr/>
        </p:nvGrpSpPr>
        <p:grpSpPr>
          <a:xfrm>
            <a:off x="4562126" y="4893392"/>
            <a:ext cx="694092" cy="697202"/>
            <a:chOff x="5283377" y="6544827"/>
            <a:chExt cx="694091" cy="697202"/>
          </a:xfrm>
        </p:grpSpPr>
        <p:grpSp>
          <p:nvGrpSpPr>
            <p:cNvPr id="27" name="Group 14"/>
            <p:cNvGrpSpPr/>
            <p:nvPr/>
          </p:nvGrpSpPr>
          <p:grpSpPr>
            <a:xfrm>
              <a:off x="5283377" y="6544827"/>
              <a:ext cx="694091" cy="697202"/>
              <a:chOff x="14163" y="0"/>
              <a:chExt cx="6321666" cy="6350000"/>
            </a:xfrm>
            <a:solidFill>
              <a:srgbClr val="FFC200"/>
            </a:solidFill>
          </p:grpSpPr>
          <p:sp>
            <p:nvSpPr>
              <p:cNvPr id="29" name="Freeform 15"/>
              <p:cNvSpPr/>
              <p:nvPr/>
            </p:nvSpPr>
            <p:spPr>
              <a:xfrm>
                <a:off x="14163" y="0"/>
                <a:ext cx="632166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34" name="TextBox 6"/>
            <p:cNvSpPr txBox="1"/>
            <p:nvPr/>
          </p:nvSpPr>
          <p:spPr>
            <a:xfrm>
              <a:off x="5553395" y="6570261"/>
              <a:ext cx="152400" cy="661720"/>
            </a:xfrm>
            <a:prstGeom prst="rect">
              <a:avLst/>
            </a:prstGeom>
          </p:spPr>
          <p:txBody>
            <a:bodyPr wrap="square" lIns="0" tIns="0" rIns="0" bIns="0" rtlCol="0" anchor="t">
              <a:spAutoFit/>
            </a:bodyPr>
            <a:lstStyle/>
            <a:p>
              <a:pPr lvl="0" algn="ctr"/>
              <a:r>
                <a:rPr lang="mn-MN" sz="4300" b="1" dirty="0">
                  <a:solidFill>
                    <a:srgbClr val="292828"/>
                  </a:solidFill>
                  <a:latin typeface="Arial" panose="020B0604020202020204" pitchFamily="34" charset="0"/>
                  <a:cs typeface="Arial" panose="020B0604020202020204" pitchFamily="34" charset="0"/>
                </a:rPr>
                <a:t>₮</a:t>
              </a:r>
              <a:endParaRPr lang="en-US" sz="4300" b="1" dirty="0">
                <a:solidFill>
                  <a:srgbClr val="292828"/>
                </a:solidFill>
                <a:latin typeface="Arial" panose="020B0604020202020204" pitchFamily="34" charset="0"/>
                <a:cs typeface="Arial" panose="020B0604020202020204" pitchFamily="34" charset="0"/>
              </a:endParaRPr>
            </a:p>
          </p:txBody>
        </p:sp>
      </p:grpSp>
      <p:grpSp>
        <p:nvGrpSpPr>
          <p:cNvPr id="7" name="Group 6"/>
          <p:cNvGrpSpPr/>
          <p:nvPr/>
        </p:nvGrpSpPr>
        <p:grpSpPr>
          <a:xfrm>
            <a:off x="14097000" y="-4560"/>
            <a:ext cx="4191000" cy="488867"/>
            <a:chOff x="0" y="-4565"/>
            <a:chExt cx="4191000" cy="488867"/>
          </a:xfrm>
        </p:grpSpPr>
        <p:sp>
          <p:nvSpPr>
            <p:cNvPr id="38" name="Round Single Corner Rectangle 37"/>
            <p:cNvSpPr/>
            <p:nvPr/>
          </p:nvSpPr>
          <p:spPr>
            <a:xfrm flipH="1"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39" name="Group 38"/>
            <p:cNvGrpSpPr/>
            <p:nvPr/>
          </p:nvGrpSpPr>
          <p:grpSpPr>
            <a:xfrm>
              <a:off x="228600" y="33753"/>
              <a:ext cx="375928" cy="375928"/>
              <a:chOff x="62067" y="154286"/>
              <a:chExt cx="375928" cy="375928"/>
            </a:xfrm>
          </p:grpSpPr>
          <p:sp>
            <p:nvSpPr>
              <p:cNvPr id="41" name="Oval 40"/>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42" name="Picture 8"/>
              <p:cNvPicPr>
                <a:picLocks noChangeAspect="1"/>
              </p:cNvPicPr>
              <p:nvPr/>
            </p:nvPicPr>
            <p:blipFill>
              <a:blip r:embed="rId6"/>
              <a:srcRect/>
              <a:stretch>
                <a:fillRect/>
              </a:stretch>
            </p:blipFill>
            <p:spPr>
              <a:xfrm>
                <a:off x="62067" y="154286"/>
                <a:ext cx="375928" cy="375928"/>
              </a:xfrm>
              <a:prstGeom prst="rect">
                <a:avLst/>
              </a:prstGeom>
            </p:spPr>
          </p:pic>
        </p:grpSp>
        <p:sp>
          <p:nvSpPr>
            <p:cNvPr id="40"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grpSp>
        <p:nvGrpSpPr>
          <p:cNvPr id="37" name="Group 2"/>
          <p:cNvGrpSpPr/>
          <p:nvPr/>
        </p:nvGrpSpPr>
        <p:grpSpPr>
          <a:xfrm>
            <a:off x="-1" y="8553388"/>
            <a:ext cx="18288002" cy="1733618"/>
            <a:chOff x="0" y="0"/>
            <a:chExt cx="6186311" cy="1250307"/>
          </a:xfrm>
          <a:solidFill>
            <a:srgbClr val="303082"/>
          </a:solidFill>
        </p:grpSpPr>
        <p:sp>
          <p:nvSpPr>
            <p:cNvPr id="43" name="Freeform 3"/>
            <p:cNvSpPr/>
            <p:nvPr/>
          </p:nvSpPr>
          <p:spPr>
            <a:xfrm>
              <a:off x="0" y="0"/>
              <a:ext cx="6186311" cy="1250308"/>
            </a:xfrm>
            <a:custGeom>
              <a:avLst/>
              <a:gdLst/>
              <a:ahLst/>
              <a:cxnLst/>
              <a:rect l="l" t="t" r="r" b="b"/>
              <a:pathLst>
                <a:path w="6186311" h="1250308">
                  <a:moveTo>
                    <a:pt x="0" y="0"/>
                  </a:moveTo>
                  <a:lnTo>
                    <a:pt x="6186311" y="0"/>
                  </a:lnTo>
                  <a:lnTo>
                    <a:pt x="6186311" y="1250308"/>
                  </a:lnTo>
                  <a:lnTo>
                    <a:pt x="0" y="1250308"/>
                  </a:lnTo>
                  <a:close/>
                </a:path>
              </a:pathLst>
            </a:custGeom>
            <a:grpFill/>
          </p:spPr>
        </p:sp>
      </p:grpSp>
      <p:sp>
        <p:nvSpPr>
          <p:cNvPr id="59" name="Rounded Rectangle 58"/>
          <p:cNvSpPr/>
          <p:nvPr/>
        </p:nvSpPr>
        <p:spPr>
          <a:xfrm>
            <a:off x="685803" y="7224120"/>
            <a:ext cx="3920538" cy="2587772"/>
          </a:xfrm>
          <a:prstGeom prst="roundRect">
            <a:avLst>
              <a:gd name="adj" fmla="val 15545"/>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60" name="Rounded Rectangle 59"/>
          <p:cNvSpPr/>
          <p:nvPr/>
        </p:nvSpPr>
        <p:spPr>
          <a:xfrm>
            <a:off x="13681183" y="7225355"/>
            <a:ext cx="3920538" cy="2587772"/>
          </a:xfrm>
          <a:prstGeom prst="roundRect">
            <a:avLst>
              <a:gd name="adj" fmla="val 15545"/>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pic>
        <p:nvPicPr>
          <p:cNvPr id="62" name="Picture 4" descr="No description availabl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6" r="11598"/>
          <a:stretch/>
        </p:blipFill>
        <p:spPr bwMode="auto">
          <a:xfrm>
            <a:off x="13811510" y="7349752"/>
            <a:ext cx="3659880" cy="2338982"/>
          </a:xfrm>
          <a:prstGeom prst="roundRect">
            <a:avLst>
              <a:gd name="adj" fmla="val 13564"/>
            </a:avLst>
          </a:prstGeom>
          <a:ln>
            <a:noFill/>
          </a:ln>
          <a:effectLst/>
          <a:extLst>
            <a:ext uri="{909E8E84-426E-40DD-AFC4-6F175D3DCCD1}">
              <a14:hiddenFill xmlns:a14="http://schemas.microsoft.com/office/drawing/2010/main">
                <a:solidFill>
                  <a:srgbClr val="FFFFFF"/>
                </a:solidFill>
              </a14:hiddenFill>
            </a:ext>
          </a:extLst>
        </p:spPr>
      </p:pic>
      <p:sp>
        <p:nvSpPr>
          <p:cNvPr id="63" name="Rounded Rectangle 62"/>
          <p:cNvSpPr/>
          <p:nvPr/>
        </p:nvSpPr>
        <p:spPr>
          <a:xfrm>
            <a:off x="5020011" y="7225354"/>
            <a:ext cx="3920538" cy="2587772"/>
          </a:xfrm>
          <a:prstGeom prst="roundRect">
            <a:avLst>
              <a:gd name="adj" fmla="val 15545"/>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66" name="Rounded Rectangle 65"/>
          <p:cNvSpPr/>
          <p:nvPr/>
        </p:nvSpPr>
        <p:spPr>
          <a:xfrm>
            <a:off x="9350595" y="7225355"/>
            <a:ext cx="3920538" cy="2587772"/>
          </a:xfrm>
          <a:prstGeom prst="roundRect">
            <a:avLst>
              <a:gd name="adj" fmla="val 15545"/>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pic>
        <p:nvPicPr>
          <p:cNvPr id="6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3687" b="13687"/>
          <a:stretch/>
        </p:blipFill>
        <p:spPr bwMode="auto">
          <a:xfrm>
            <a:off x="811579" y="7349745"/>
            <a:ext cx="3664430" cy="2336522"/>
          </a:xfrm>
          <a:prstGeom prst="roundRect">
            <a:avLst>
              <a:gd name="adj" fmla="val 12862"/>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38119" r="19553"/>
          <a:stretch/>
        </p:blipFill>
        <p:spPr bwMode="auto">
          <a:xfrm>
            <a:off x="13811510" y="7349745"/>
            <a:ext cx="3659880" cy="2336522"/>
          </a:xfrm>
          <a:prstGeom prst="roundRect">
            <a:avLst>
              <a:gd name="adj" fmla="val 12940"/>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70" descr="No description available."/>
          <p:cNvPicPr/>
          <p:nvPr/>
        </p:nvPicPr>
        <p:blipFill rotWithShape="1">
          <a:blip r:embed="rId10" cstate="print">
            <a:extLst>
              <a:ext uri="{28A0092B-C50C-407E-A947-70E740481C1C}">
                <a14:useLocalDpi xmlns:a14="http://schemas.microsoft.com/office/drawing/2010/main" val="0"/>
              </a:ext>
            </a:extLst>
          </a:blip>
          <a:srcRect l="4611" r="4611"/>
          <a:stretch/>
        </p:blipFill>
        <p:spPr bwMode="auto">
          <a:xfrm>
            <a:off x="9488468" y="7349745"/>
            <a:ext cx="3644784" cy="2336522"/>
          </a:xfrm>
          <a:prstGeom prst="roundRect">
            <a:avLst>
              <a:gd name="adj" fmla="val 10455"/>
            </a:avLst>
          </a:prstGeom>
          <a:ln>
            <a:noFill/>
          </a:ln>
          <a:effectLst/>
        </p:spPr>
      </p:pic>
      <p:pic>
        <p:nvPicPr>
          <p:cNvPr id="72"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3544" r="3544"/>
          <a:stretch/>
        </p:blipFill>
        <p:spPr bwMode="auto">
          <a:xfrm>
            <a:off x="5146718" y="7349745"/>
            <a:ext cx="3659880" cy="2336522"/>
          </a:xfrm>
          <a:prstGeom prst="roundRect">
            <a:avLst>
              <a:gd name="adj" fmla="val 11076"/>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4" name="Chart 73"/>
          <p:cNvGraphicFramePr/>
          <p:nvPr/>
        </p:nvGraphicFramePr>
        <p:xfrm>
          <a:off x="6194573" y="2219570"/>
          <a:ext cx="11188926" cy="487892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01192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
          <p:cNvGrpSpPr/>
          <p:nvPr/>
        </p:nvGrpSpPr>
        <p:grpSpPr>
          <a:xfrm>
            <a:off x="7356346" y="0"/>
            <a:ext cx="10939792" cy="10283801"/>
            <a:chOff x="0" y="0"/>
            <a:chExt cx="3700621" cy="3478718"/>
          </a:xfrm>
        </p:grpSpPr>
        <p:sp>
          <p:nvSpPr>
            <p:cNvPr id="30" name="Freeform 3"/>
            <p:cNvSpPr/>
            <p:nvPr/>
          </p:nvSpPr>
          <p:spPr>
            <a:xfrm>
              <a:off x="0" y="0"/>
              <a:ext cx="3700621" cy="3478718"/>
            </a:xfrm>
            <a:custGeom>
              <a:avLst/>
              <a:gdLst/>
              <a:ahLst/>
              <a:cxnLst/>
              <a:rect l="l" t="t" r="r" b="b"/>
              <a:pathLst>
                <a:path w="3700621" h="3478718">
                  <a:moveTo>
                    <a:pt x="0" y="0"/>
                  </a:moveTo>
                  <a:lnTo>
                    <a:pt x="3700621" y="0"/>
                  </a:lnTo>
                  <a:lnTo>
                    <a:pt x="3700621" y="3478718"/>
                  </a:lnTo>
                  <a:lnTo>
                    <a:pt x="0" y="3478718"/>
                  </a:lnTo>
                  <a:close/>
                </a:path>
              </a:pathLst>
            </a:custGeom>
            <a:solidFill>
              <a:srgbClr val="303082"/>
            </a:solidFill>
          </p:spPr>
        </p:sp>
      </p:grpSp>
      <p:sp>
        <p:nvSpPr>
          <p:cNvPr id="43" name="Rectangle 42"/>
          <p:cNvSpPr/>
          <p:nvPr/>
        </p:nvSpPr>
        <p:spPr>
          <a:xfrm>
            <a:off x="7356345" y="-1"/>
            <a:ext cx="145002" cy="10287002"/>
          </a:xfrm>
          <a:prstGeom prst="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4" name="TextBox 4"/>
          <p:cNvSpPr txBox="1"/>
          <p:nvPr/>
        </p:nvSpPr>
        <p:spPr>
          <a:xfrm>
            <a:off x="755111" y="2641268"/>
            <a:ext cx="5844861" cy="1846659"/>
          </a:xfrm>
          <a:prstGeom prst="rect">
            <a:avLst/>
          </a:prstGeom>
        </p:spPr>
        <p:txBody>
          <a:bodyPr wrap="square" lIns="0" tIns="0" rIns="0" bIns="0" rtlCol="0" anchor="t">
            <a:spAutoFit/>
          </a:bodyPr>
          <a:lstStyle/>
          <a:p>
            <a:pPr algn="ctr">
              <a:spcBef>
                <a:spcPct val="0"/>
              </a:spcBef>
            </a:pPr>
            <a:r>
              <a:rPr lang="mn-MN" sz="4000" b="1" dirty="0">
                <a:latin typeface="Arial" panose="020B0604020202020204" pitchFamily="34" charset="0"/>
                <a:cs typeface="Arial" panose="020B0604020202020204" pitchFamily="34" charset="0"/>
              </a:rPr>
              <a:t>2021 ОНЫ ЖИЛИЙН ЭЦСИЙН ХӨРӨНГИЙН ХӨДӨЛГӨӨН</a:t>
            </a:r>
            <a:endParaRPr lang="en-US" sz="4000" b="1"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560" r="27057"/>
          <a:stretch>
            <a:fillRect/>
          </a:stretch>
        </p:blipFill>
        <p:spPr>
          <a:xfrm>
            <a:off x="4866267" y="0"/>
            <a:ext cx="2490078" cy="1028700"/>
          </a:xfrm>
          <a:custGeom>
            <a:avLst/>
            <a:gdLst>
              <a:gd name="connsiteX0" fmla="*/ 0 w 2490078"/>
              <a:gd name="connsiteY0" fmla="*/ 0 h 1028700"/>
              <a:gd name="connsiteX1" fmla="*/ 2490078 w 2490078"/>
              <a:gd name="connsiteY1" fmla="*/ 0 h 1028700"/>
              <a:gd name="connsiteX2" fmla="*/ 2490078 w 2490078"/>
              <a:gd name="connsiteY2" fmla="*/ 1028700 h 1028700"/>
              <a:gd name="connsiteX3" fmla="*/ 0 w 2490078"/>
              <a:gd name="connsiteY3" fmla="*/ 1028700 h 1028700"/>
              <a:gd name="connsiteX4" fmla="*/ 0 w 2490078"/>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78" h="1028700">
                <a:moveTo>
                  <a:pt x="0" y="0"/>
                </a:moveTo>
                <a:lnTo>
                  <a:pt x="2490078" y="0"/>
                </a:lnTo>
                <a:lnTo>
                  <a:pt x="2490078" y="1028700"/>
                </a:lnTo>
                <a:lnTo>
                  <a:pt x="0" y="1028700"/>
                </a:lnTo>
                <a:lnTo>
                  <a:pt x="0" y="0"/>
                </a:lnTo>
                <a:close/>
              </a:path>
            </a:pathLst>
          </a:custGeom>
        </p:spPr>
      </p:pic>
      <p:grpSp>
        <p:nvGrpSpPr>
          <p:cNvPr id="46" name="Group 45"/>
          <p:cNvGrpSpPr/>
          <p:nvPr/>
        </p:nvGrpSpPr>
        <p:grpSpPr>
          <a:xfrm>
            <a:off x="0" y="-4560"/>
            <a:ext cx="4191000" cy="488867"/>
            <a:chOff x="0" y="-4565"/>
            <a:chExt cx="4191000" cy="488867"/>
          </a:xfrm>
        </p:grpSpPr>
        <p:sp>
          <p:nvSpPr>
            <p:cNvPr id="47" name="Round Single Corner Rectangle 46"/>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48" name="Group 47"/>
            <p:cNvGrpSpPr/>
            <p:nvPr/>
          </p:nvGrpSpPr>
          <p:grpSpPr>
            <a:xfrm>
              <a:off x="228600" y="33753"/>
              <a:ext cx="375928" cy="375928"/>
              <a:chOff x="62067" y="154286"/>
              <a:chExt cx="375928" cy="375928"/>
            </a:xfrm>
          </p:grpSpPr>
          <p:sp>
            <p:nvSpPr>
              <p:cNvPr id="50" name="Oval 49"/>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51" name="Picture 8"/>
              <p:cNvPicPr>
                <a:picLocks noChangeAspect="1"/>
              </p:cNvPicPr>
              <p:nvPr/>
            </p:nvPicPr>
            <p:blipFill>
              <a:blip r:embed="rId4"/>
              <a:srcRect/>
              <a:stretch>
                <a:fillRect/>
              </a:stretch>
            </p:blipFill>
            <p:spPr>
              <a:xfrm>
                <a:off x="62067" y="154286"/>
                <a:ext cx="375928" cy="375928"/>
              </a:xfrm>
              <a:prstGeom prst="rect">
                <a:avLst/>
              </a:prstGeom>
            </p:spPr>
          </p:pic>
        </p:grpSp>
        <p:sp>
          <p:nvSpPr>
            <p:cNvPr id="49"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pic>
        <p:nvPicPr>
          <p:cNvPr id="5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3011318" y="4938006"/>
            <a:ext cx="1335816" cy="456606"/>
          </a:xfrm>
          <a:prstGeom prst="rect">
            <a:avLst/>
          </a:prstGeom>
        </p:spPr>
      </p:pic>
      <p:sp>
        <p:nvSpPr>
          <p:cNvPr id="53" name="TextBox 8"/>
          <p:cNvSpPr txBox="1"/>
          <p:nvPr/>
        </p:nvSpPr>
        <p:spPr>
          <a:xfrm>
            <a:off x="1165542" y="5844690"/>
            <a:ext cx="5027372" cy="1661993"/>
          </a:xfrm>
          <a:prstGeom prst="rect">
            <a:avLst/>
          </a:prstGeom>
        </p:spPr>
        <p:txBody>
          <a:bodyPr wrap="square" lIns="0" tIns="0" rIns="0" bIns="0" rtlCol="0" anchor="t">
            <a:spAutoFit/>
          </a:bodyPr>
          <a:lstStyle/>
          <a:p>
            <a:pPr lvl="0" algn="just"/>
            <a:r>
              <a:rPr lang="mn-MN" dirty="0">
                <a:latin typeface="Arial" panose="020B0604020202020204" pitchFamily="34" charset="0"/>
                <a:cs typeface="Arial" panose="020B0604020202020204" pitchFamily="34" charset="0"/>
              </a:rPr>
              <a:t>НИТХТ-ийн 2014 оны “Журам шинэчлэн батлах тухай” 66 дугаар тогтоолын хавсралтаар  баталсан “</a:t>
            </a:r>
            <a:r>
              <a:rPr lang="mn-MN" b="1" dirty="0">
                <a:solidFill>
                  <a:srgbClr val="303082"/>
                </a:solidFill>
                <a:latin typeface="Arial" panose="020B0604020202020204" pitchFamily="34" charset="0"/>
                <a:cs typeface="Arial" panose="020B0604020202020204" pitchFamily="34" charset="0"/>
              </a:rPr>
              <a:t>Нийслэлийн өмчит хуулийн этгээдийн эд хөрөнгийн хөдөлгөөн, түүнтэй холбогдох бусад харилцааг зохицуулах журам</a:t>
            </a:r>
            <a:r>
              <a:rPr lang="mn-MN" dirty="0">
                <a:latin typeface="Arial" panose="020B0604020202020204" pitchFamily="34" charset="0"/>
                <a:cs typeface="Arial" panose="020B0604020202020204" pitchFamily="34" charset="0"/>
              </a:rPr>
              <a:t>“</a:t>
            </a:r>
          </a:p>
        </p:txBody>
      </p:sp>
      <p:graphicFrame>
        <p:nvGraphicFramePr>
          <p:cNvPr id="54" name="Table 53"/>
          <p:cNvGraphicFramePr>
            <a:graphicFrameLocks noGrp="1"/>
          </p:cNvGraphicFramePr>
          <p:nvPr/>
        </p:nvGraphicFramePr>
        <p:xfrm>
          <a:off x="8001002" y="4402506"/>
          <a:ext cx="9753602" cy="5181374"/>
        </p:xfrm>
        <a:graphic>
          <a:graphicData uri="http://schemas.openxmlformats.org/drawingml/2006/table">
            <a:tbl>
              <a:tblPr>
                <a:tableStyleId>{5C22544A-7EE6-4342-B048-85BDC9FD1C3A}</a:tableStyleId>
              </a:tblPr>
              <a:tblGrid>
                <a:gridCol w="302438">
                  <a:extLst>
                    <a:ext uri="{9D8B030D-6E8A-4147-A177-3AD203B41FA5}">
                      <a16:colId xmlns:a16="http://schemas.microsoft.com/office/drawing/2014/main" val="2771958675"/>
                    </a:ext>
                  </a:extLst>
                </a:gridCol>
                <a:gridCol w="2268280">
                  <a:extLst>
                    <a:ext uri="{9D8B030D-6E8A-4147-A177-3AD203B41FA5}">
                      <a16:colId xmlns:a16="http://schemas.microsoft.com/office/drawing/2014/main" val="1499613069"/>
                    </a:ext>
                  </a:extLst>
                </a:gridCol>
                <a:gridCol w="1848884">
                  <a:extLst>
                    <a:ext uri="{9D8B030D-6E8A-4147-A177-3AD203B41FA5}">
                      <a16:colId xmlns:a16="http://schemas.microsoft.com/office/drawing/2014/main" val="3129524165"/>
                    </a:ext>
                  </a:extLst>
                </a:gridCol>
                <a:gridCol w="1905000">
                  <a:extLst>
                    <a:ext uri="{9D8B030D-6E8A-4147-A177-3AD203B41FA5}">
                      <a16:colId xmlns:a16="http://schemas.microsoft.com/office/drawing/2014/main" val="2516970754"/>
                    </a:ext>
                  </a:extLst>
                </a:gridCol>
                <a:gridCol w="1752600">
                  <a:extLst>
                    <a:ext uri="{9D8B030D-6E8A-4147-A177-3AD203B41FA5}">
                      <a16:colId xmlns:a16="http://schemas.microsoft.com/office/drawing/2014/main" val="1118868730"/>
                    </a:ext>
                  </a:extLst>
                </a:gridCol>
                <a:gridCol w="1676400">
                  <a:extLst>
                    <a:ext uri="{9D8B030D-6E8A-4147-A177-3AD203B41FA5}">
                      <a16:colId xmlns:a16="http://schemas.microsoft.com/office/drawing/2014/main" val="198889977"/>
                    </a:ext>
                  </a:extLst>
                </a:gridCol>
              </a:tblGrid>
              <a:tr h="696538">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R w="19050" cap="flat" cmpd="sng" algn="ctr">
                      <a:solidFill>
                        <a:schemeClr val="bg1"/>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rgbClr val="FFC200"/>
                    </a:solidFill>
                  </a:tcPr>
                </a:tc>
                <a:tc>
                  <a:txBody>
                    <a:bodyPr/>
                    <a:lstStyle/>
                    <a:p>
                      <a:pPr algn="ctr" fontAlgn="ctr"/>
                      <a:r>
                        <a:rPr lang="mn-MN" sz="1400" b="1" i="0" u="none" strike="noStrike" dirty="0">
                          <a:solidFill>
                            <a:schemeClr val="tx1"/>
                          </a:solidFill>
                          <a:effectLst/>
                          <a:latin typeface="Arial" panose="020B0604020202020204" pitchFamily="34" charset="0"/>
                          <a:cs typeface="Arial" panose="020B0604020202020204" pitchFamily="34" charset="0"/>
                        </a:rPr>
                        <a:t>ХӨРӨНГӨ</a:t>
                      </a:r>
                    </a:p>
                  </a:txBody>
                  <a:tcPr marL="6358" marR="6358" marT="635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rgbClr val="FFC200"/>
                    </a:solidFill>
                  </a:tcPr>
                </a:tc>
                <a:tc>
                  <a:txBody>
                    <a:bodyPr/>
                    <a:lstStyle/>
                    <a:p>
                      <a:pPr algn="ctr" fontAlgn="ctr"/>
                      <a:r>
                        <a:rPr lang="mn-MN" sz="1400" b="1" u="none" strike="noStrike" dirty="0">
                          <a:solidFill>
                            <a:schemeClr val="tx1"/>
                          </a:solidFill>
                          <a:effectLst/>
                          <a:latin typeface="Arial" panose="020B0604020202020204" pitchFamily="34" charset="0"/>
                          <a:cs typeface="Arial" panose="020B0604020202020204" pitchFamily="34" charset="0"/>
                        </a:rPr>
                        <a:t>БҮРТГЭХ</a:t>
                      </a:r>
                      <a:endParaRPr lang="mn-MN" sz="1400" b="1"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rgbClr val="FFC200"/>
                    </a:solidFill>
                  </a:tcPr>
                </a:tc>
                <a:tc>
                  <a:txBody>
                    <a:bodyPr/>
                    <a:lstStyle/>
                    <a:p>
                      <a:pPr algn="ctr" fontAlgn="ctr"/>
                      <a:r>
                        <a:rPr lang="mn-MN" sz="1400" b="1" u="none" strike="noStrike" dirty="0">
                          <a:solidFill>
                            <a:schemeClr val="tx1"/>
                          </a:solidFill>
                          <a:effectLst/>
                          <a:latin typeface="Arial" panose="020B0604020202020204" pitchFamily="34" charset="0"/>
                          <a:cs typeface="Arial" panose="020B0604020202020204" pitchFamily="34" charset="0"/>
                        </a:rPr>
                        <a:t>ДАНСНААС ХАСАХ</a:t>
                      </a:r>
                      <a:endParaRPr lang="mn-MN" sz="1400" b="1"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rgbClr val="FFC200"/>
                    </a:solidFill>
                  </a:tcPr>
                </a:tc>
                <a:tc>
                  <a:txBody>
                    <a:bodyPr/>
                    <a:lstStyle/>
                    <a:p>
                      <a:pPr algn="ctr" fontAlgn="ctr"/>
                      <a:r>
                        <a:rPr lang="mn-MN" sz="1400" b="1" u="none" strike="noStrike" dirty="0">
                          <a:solidFill>
                            <a:schemeClr val="tx1"/>
                          </a:solidFill>
                          <a:effectLst/>
                          <a:latin typeface="Arial" panose="020B0604020202020204" pitchFamily="34" charset="0"/>
                          <a:cs typeface="Arial" panose="020B0604020202020204" pitchFamily="34" charset="0"/>
                        </a:rPr>
                        <a:t>ШИЛЖҮҮЛЭХ</a:t>
                      </a:r>
                      <a:endParaRPr lang="mn-MN" sz="1400" b="1"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rgbClr val="303082"/>
                      </a:solidFill>
                      <a:prstDash val="solid"/>
                      <a:round/>
                      <a:headEnd type="none" w="med" len="med"/>
                      <a:tailEnd type="none" w="med" len="med"/>
                    </a:lnB>
                    <a:solidFill>
                      <a:srgbClr val="FFC200"/>
                    </a:solidFill>
                  </a:tcPr>
                </a:tc>
                <a:tc>
                  <a:txBody>
                    <a:bodyPr/>
                    <a:lstStyle/>
                    <a:p>
                      <a:pPr algn="ctr" fontAlgn="ctr"/>
                      <a:r>
                        <a:rPr lang="mn-MN" sz="1400" b="1" u="none" strike="noStrike" dirty="0">
                          <a:solidFill>
                            <a:schemeClr val="tx1"/>
                          </a:solidFill>
                          <a:effectLst/>
                          <a:latin typeface="Arial" panose="020B0604020202020204" pitchFamily="34" charset="0"/>
                          <a:cs typeface="Arial" panose="020B0604020202020204" pitchFamily="34" charset="0"/>
                        </a:rPr>
                        <a:t>ХУДАЛДАН АВАХ</a:t>
                      </a:r>
                      <a:endParaRPr lang="mn-MN" sz="1400" b="1"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chemeClr val="bg1"/>
                      </a:solidFill>
                      <a:prstDash val="solid"/>
                      <a:round/>
                      <a:headEnd type="none" w="med" len="med"/>
                      <a:tailEnd type="none" w="med" len="med"/>
                    </a:lnL>
                    <a:lnB w="19050" cap="flat" cmpd="sng" algn="ctr">
                      <a:solidFill>
                        <a:srgbClr val="303082"/>
                      </a:solidFill>
                      <a:prstDash val="solid"/>
                      <a:round/>
                      <a:headEnd type="none" w="med" len="med"/>
                      <a:tailEnd type="none" w="med" len="med"/>
                    </a:lnB>
                    <a:solidFill>
                      <a:srgbClr val="FFC200"/>
                    </a:solidFill>
                  </a:tcPr>
                </a:tc>
                <a:extLst>
                  <a:ext uri="{0D108BD9-81ED-4DB2-BD59-A6C34878D82A}">
                    <a16:rowId xmlns:a16="http://schemas.microsoft.com/office/drawing/2014/main" val="2904709428"/>
                  </a:ext>
                </a:extLst>
              </a:tr>
              <a:tr h="564311">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Барилга</a:t>
                      </a:r>
                      <a:endParaRPr lang="mn-MN"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165,156,642,869.0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952,585,004.6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43,920,924,678.8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a:solidFill>
                            <a:schemeClr val="tx1"/>
                          </a:solidFill>
                          <a:effectLst/>
                          <a:latin typeface="Arial" panose="020B0604020202020204" pitchFamily="34" charset="0"/>
                          <a:cs typeface="Arial" panose="020B0604020202020204" pitchFamily="34" charset="0"/>
                        </a:rPr>
                        <a:t>0.0</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1213399773"/>
                  </a:ext>
                </a:extLst>
              </a:tr>
              <a:tr h="504340">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Тээврийн хэрэгсэл</a:t>
                      </a:r>
                      <a:endParaRPr lang="mn-MN"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49,459,389,598.0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Arial" panose="020B0604020202020204" pitchFamily="34" charset="0"/>
                        </a:rPr>
                        <a:t>  </a:t>
                      </a:r>
                      <a:r>
                        <a:rPr lang="en-US" sz="1400" u="none" strike="noStrike" kern="1200" dirty="0">
                          <a:solidFill>
                            <a:schemeClr val="tx1"/>
                          </a:solidFill>
                          <a:effectLst/>
                          <a:latin typeface="Arial" panose="020B0604020202020204" pitchFamily="34" charset="0"/>
                          <a:ea typeface="+mn-ea"/>
                          <a:cs typeface="Arial" panose="020B0604020202020204" pitchFamily="34" charset="0"/>
                        </a:rPr>
                        <a:t>4,182,976,165.2 </a:t>
                      </a:r>
                    </a:p>
                  </a:txBody>
                  <a:tcPr marL="0" marR="0"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6,469,644,423.0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a:solidFill>
                            <a:schemeClr val="tx1"/>
                          </a:solidFill>
                          <a:effectLst/>
                          <a:latin typeface="Arial" panose="020B0604020202020204" pitchFamily="34" charset="0"/>
                          <a:cs typeface="Arial" panose="020B0604020202020204" pitchFamily="34" charset="0"/>
                        </a:rPr>
                        <a:t>0.0</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2707825810"/>
                  </a:ext>
                </a:extLst>
              </a:tr>
              <a:tr h="378254">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3</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Их засвар</a:t>
                      </a:r>
                      <a:endParaRPr lang="mn-MN"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65,340,645,182.1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a:solidFill>
                            <a:schemeClr val="tx1"/>
                          </a:solidFill>
                          <a:effectLst/>
                          <a:latin typeface="Arial" panose="020B0604020202020204" pitchFamily="34" charset="0"/>
                          <a:cs typeface="Arial" panose="020B0604020202020204" pitchFamily="34" charset="0"/>
                        </a:rPr>
                        <a:t>0.0</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a:solidFill>
                            <a:schemeClr val="tx1"/>
                          </a:solidFill>
                          <a:effectLst/>
                          <a:latin typeface="Arial" panose="020B0604020202020204" pitchFamily="34" charset="0"/>
                          <a:cs typeface="Arial" panose="020B0604020202020204" pitchFamily="34" charset="0"/>
                        </a:rPr>
                        <a:t>0.0</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1740034397"/>
                  </a:ext>
                </a:extLst>
              </a:tr>
              <a:tr h="567382">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4</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Тоног төхөөрөмж</a:t>
                      </a:r>
                      <a:endParaRPr lang="mn-MN"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4,247,023,393.9</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12,825,080,055.8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498,456,226.2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751,485,998.0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280772689"/>
                  </a:ext>
                </a:extLst>
              </a:tr>
              <a:tr h="504340">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a:solidFill>
                            <a:schemeClr val="tx1"/>
                          </a:solidFill>
                          <a:effectLst/>
                          <a:latin typeface="Arial" panose="020B0604020202020204" pitchFamily="34" charset="0"/>
                          <a:cs typeface="Arial" panose="020B0604020202020204" pitchFamily="34" charset="0"/>
                        </a:rPr>
                        <a:t>Тавилга, эд хогшил</a:t>
                      </a:r>
                      <a:endParaRPr lang="mn-MN" sz="1400" b="0" i="0" u="none" strike="noStrike">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951,354,000.0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2,118,881,293.6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56,899,737.0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226,033,770.0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31929337"/>
                  </a:ext>
                </a:extLst>
              </a:tr>
              <a:tr h="504340">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a:solidFill>
                            <a:schemeClr val="tx1"/>
                          </a:solidFill>
                          <a:effectLst/>
                          <a:latin typeface="Arial" panose="020B0604020202020204" pitchFamily="34" charset="0"/>
                          <a:cs typeface="Arial" panose="020B0604020202020204" pitchFamily="34" charset="0"/>
                        </a:rPr>
                        <a:t>Ном, сурах бичиг</a:t>
                      </a:r>
                      <a:endParaRPr lang="mn-MN" sz="1400" b="0" i="0" u="none" strike="noStrike">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1,787,100.0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418,564,150.2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1454354928"/>
                  </a:ext>
                </a:extLst>
              </a:tr>
              <a:tr h="567382">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a:solidFill>
                            <a:schemeClr val="tx1"/>
                          </a:solidFill>
                          <a:effectLst/>
                          <a:latin typeface="Arial" panose="020B0604020202020204" pitchFamily="34" charset="0"/>
                          <a:cs typeface="Arial" panose="020B0604020202020204" pitchFamily="34" charset="0"/>
                        </a:rPr>
                        <a:t>Биет бус хөрөнгө</a:t>
                      </a:r>
                      <a:endParaRPr lang="mn-MN" sz="1400" b="0" i="0" u="none" strike="noStrike">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39,786,200.0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15,348,653,104.7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3576487520"/>
                  </a:ext>
                </a:extLst>
              </a:tr>
              <a:tr h="437287">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a:solidFill>
                            <a:schemeClr val="tx1"/>
                          </a:solidFill>
                          <a:effectLst/>
                          <a:latin typeface="Arial" panose="020B0604020202020204" pitchFamily="34" charset="0"/>
                          <a:cs typeface="Arial" panose="020B0604020202020204" pitchFamily="34" charset="0"/>
                        </a:rPr>
                        <a:t>Бусад</a:t>
                      </a:r>
                      <a:endParaRPr lang="mn-MN" sz="1400" b="0" i="0" u="none" strike="noStrike">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marL="0" algn="ctr" defTabSz="914119" rtl="0" eaLnBrk="1" fontAlgn="b" latinLnBrk="0" hangingPunct="1"/>
                      <a:r>
                        <a:rPr lang="en-US" sz="1400" u="none" strike="noStrike" kern="1200" dirty="0">
                          <a:solidFill>
                            <a:schemeClr val="tx1"/>
                          </a:solidFill>
                          <a:effectLst/>
                          <a:latin typeface="Arial" panose="020B0604020202020204" pitchFamily="34" charset="0"/>
                          <a:ea typeface="+mn-ea"/>
                          <a:cs typeface="Arial" panose="020B0604020202020204" pitchFamily="34" charset="0"/>
                        </a:rPr>
                        <a:t>  578,630,368</a:t>
                      </a:r>
                      <a:r>
                        <a:rPr lang="mn-MN" sz="1400" u="none" strike="noStrike" kern="1200" dirty="0">
                          <a:solidFill>
                            <a:schemeClr val="tx1"/>
                          </a:solidFill>
                          <a:effectLst/>
                          <a:latin typeface="Arial" panose="020B0604020202020204" pitchFamily="34" charset="0"/>
                          <a:ea typeface="+mn-ea"/>
                          <a:cs typeface="Arial" panose="020B0604020202020204" pitchFamily="34" charset="0"/>
                        </a:rPr>
                        <a:t>.0</a:t>
                      </a:r>
                      <a:r>
                        <a:rPr lang="en-US" sz="1400" u="none" strike="noStrike" kern="1200" dirty="0">
                          <a:solidFill>
                            <a:schemeClr val="tx1"/>
                          </a:solidFill>
                          <a:effectLst/>
                          <a:latin typeface="Arial" panose="020B0604020202020204" pitchFamily="34" charset="0"/>
                          <a:ea typeface="+mn-ea"/>
                          <a:cs typeface="Arial" panose="020B0604020202020204" pitchFamily="34" charset="0"/>
                        </a:rPr>
                        <a:t>   </a:t>
                      </a:r>
                    </a:p>
                  </a:txBody>
                  <a:tcPr marL="0" marR="0" marT="0"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4,680,293,947.5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mn-MN" sz="1400" u="none" strike="noStrike" dirty="0">
                          <a:solidFill>
                            <a:schemeClr val="tx1"/>
                          </a:solidFill>
                          <a:effectLst/>
                          <a:latin typeface="Arial" panose="020B0604020202020204" pitchFamily="34" charset="0"/>
                          <a:cs typeface="Arial" panose="020B0604020202020204" pitchFamily="34" charset="0"/>
                        </a:rPr>
                        <a:t>166,745,473.0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T w="19050" cap="flat" cmpd="sng" algn="ctr">
                      <a:solidFill>
                        <a:srgbClr val="303082"/>
                      </a:solidFill>
                      <a:prstDash val="solid"/>
                      <a:round/>
                      <a:headEnd type="none" w="med" len="med"/>
                      <a:tailEnd type="none" w="med" len="med"/>
                    </a:lnT>
                    <a:lnB w="19050" cap="flat" cmpd="sng" algn="ctr">
                      <a:solidFill>
                        <a:srgbClr val="303082"/>
                      </a:solidFill>
                      <a:prstDash val="solid"/>
                      <a:round/>
                      <a:headEnd type="none" w="med" len="med"/>
                      <a:tailEnd type="none" w="med" len="med"/>
                    </a:lnB>
                    <a:solidFill>
                      <a:schemeClr val="bg1"/>
                    </a:solidFill>
                  </a:tcPr>
                </a:tc>
                <a:extLst>
                  <a:ext uri="{0D108BD9-81ED-4DB2-BD59-A6C34878D82A}">
                    <a16:rowId xmlns:a16="http://schemas.microsoft.com/office/drawing/2014/main" val="2953169253"/>
                  </a:ext>
                </a:extLst>
              </a:tr>
              <a:tr h="457200">
                <a:tc gridSpan="2">
                  <a:txBody>
                    <a:bodyPr/>
                    <a:lstStyle/>
                    <a:p>
                      <a:pPr marL="0" marR="0" lvl="0" indent="0" algn="ctr" defTabSz="914119" rtl="0" eaLnBrk="1" fontAlgn="b" latinLnBrk="0" hangingPunct="1">
                        <a:lnSpc>
                          <a:spcPct val="100000"/>
                        </a:lnSpc>
                        <a:spcBef>
                          <a:spcPts val="0"/>
                        </a:spcBef>
                        <a:spcAft>
                          <a:spcPts val="0"/>
                        </a:spcAft>
                        <a:buClrTx/>
                        <a:buSzTx/>
                        <a:buFontTx/>
                        <a:buNone/>
                        <a:tabLst/>
                        <a:defRPr/>
                      </a:pPr>
                      <a:r>
                        <a:rPr lang="mn-MN" sz="1400" b="1" i="0" u="none" strike="noStrike" dirty="0">
                          <a:solidFill>
                            <a:schemeClr val="tx1"/>
                          </a:solidFill>
                          <a:effectLst/>
                          <a:latin typeface="Arial" panose="020B0604020202020204" pitchFamily="34" charset="0"/>
                          <a:cs typeface="Arial" panose="020B0604020202020204" pitchFamily="34" charset="0"/>
                        </a:rPr>
                        <a:t>НИЙТ</a:t>
                      </a:r>
                    </a:p>
                  </a:txBody>
                  <a:tcPr marL="6358" marR="6358" marT="6357" marB="0" anchor="ctr">
                    <a:lnR w="19050" cap="flat" cmpd="sng" algn="ctr">
                      <a:solidFill>
                        <a:schemeClr val="bg1"/>
                      </a:solidFill>
                      <a:prstDash val="solid"/>
                      <a:round/>
                      <a:headEnd type="none" w="med" len="med"/>
                      <a:tailEnd type="none" w="med" len="med"/>
                    </a:lnR>
                    <a:lnT w="19050" cap="flat" cmpd="sng" algn="ctr">
                      <a:solidFill>
                        <a:srgbClr val="303082"/>
                      </a:solidFill>
                      <a:prstDash val="solid"/>
                      <a:round/>
                      <a:headEnd type="none" w="med" len="med"/>
                      <a:tailEnd type="none" w="med" len="med"/>
                    </a:lnT>
                    <a:solidFill>
                      <a:srgbClr val="FFC200"/>
                    </a:solidFill>
                  </a:tcPr>
                </a:tc>
                <a:tc hMerge="1">
                  <a:txBody>
                    <a:bodyPr/>
                    <a:lstStyle/>
                    <a:p>
                      <a:pPr algn="ctr" fontAlgn="b"/>
                      <a:endParaRPr lang="mn-MN" sz="1400" b="0"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rgbClr val="303082"/>
                      </a:solidFill>
                      <a:prstDash val="solid"/>
                      <a:round/>
                      <a:headEnd type="none" w="med" len="med"/>
                      <a:tailEnd type="none" w="med" len="med"/>
                    </a:lnL>
                    <a:lnR w="19050" cap="flat" cmpd="sng" algn="ctr">
                      <a:solidFill>
                        <a:srgbClr val="303082"/>
                      </a:solidFill>
                      <a:prstDash val="solid"/>
                      <a:round/>
                      <a:headEnd type="none" w="med" len="med"/>
                      <a:tailEnd type="none" w="med" len="med"/>
                    </a:lnR>
                    <a:lnT w="19050" cap="flat" cmpd="sng" algn="ctr">
                      <a:solidFill>
                        <a:srgbClr val="303082"/>
                      </a:solidFill>
                      <a:prstDash val="solid"/>
                      <a:round/>
                      <a:headEnd type="none" w="med" len="med"/>
                      <a:tailEnd type="none" w="med" len="med"/>
                    </a:lnT>
                    <a:solidFill>
                      <a:schemeClr val="bg1"/>
                    </a:solidFill>
                  </a:tcPr>
                </a:tc>
                <a:tc>
                  <a:txBody>
                    <a:bodyPr/>
                    <a:lstStyle/>
                    <a:p>
                      <a:pPr algn="ctr" fontAlgn="b"/>
                      <a:r>
                        <a:rPr lang="mn-MN" sz="1400" b="1" i="0" u="none" strike="noStrike" dirty="0">
                          <a:solidFill>
                            <a:schemeClr val="tx1"/>
                          </a:solidFill>
                          <a:effectLst/>
                          <a:latin typeface="Arial" panose="020B0604020202020204" pitchFamily="34" charset="0"/>
                          <a:cs typeface="Arial" panose="020B0604020202020204" pitchFamily="34" charset="0"/>
                        </a:rPr>
                        <a:t>285,775,258,710.0</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3082"/>
                      </a:solidFill>
                      <a:prstDash val="solid"/>
                      <a:round/>
                      <a:headEnd type="none" w="med" len="med"/>
                      <a:tailEnd type="none" w="med" len="med"/>
                    </a:lnT>
                    <a:solidFill>
                      <a:srgbClr val="FFC200"/>
                    </a:solidFill>
                  </a:tcPr>
                </a:tc>
                <a:tc>
                  <a:txBody>
                    <a:bodyPr/>
                    <a:lstStyle/>
                    <a:p>
                      <a:pPr algn="ctr" fontAlgn="b"/>
                      <a:r>
                        <a:rPr lang="mn-MN" sz="1400" b="1" i="0" u="none" strike="noStrike" dirty="0">
                          <a:solidFill>
                            <a:schemeClr val="tx1"/>
                          </a:solidFill>
                          <a:effectLst/>
                          <a:latin typeface="Arial" panose="020B0604020202020204" pitchFamily="34" charset="0"/>
                          <a:cs typeface="Arial" panose="020B0604020202020204" pitchFamily="34" charset="0"/>
                        </a:rPr>
                        <a:t>40,527,033,721.6</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3082"/>
                      </a:solidFill>
                      <a:prstDash val="solid"/>
                      <a:round/>
                      <a:headEnd type="none" w="med" len="med"/>
                      <a:tailEnd type="none" w="med" len="med"/>
                    </a:lnT>
                    <a:solidFill>
                      <a:srgbClr val="FFC200"/>
                    </a:solidFill>
                  </a:tcPr>
                </a:tc>
                <a:tc>
                  <a:txBody>
                    <a:bodyPr/>
                    <a:lstStyle/>
                    <a:p>
                      <a:pPr algn="ctr" fontAlgn="b"/>
                      <a:r>
                        <a:rPr lang="mn-MN" sz="1400" b="1" i="0" u="none" strike="noStrike" dirty="0">
                          <a:solidFill>
                            <a:schemeClr val="tx1"/>
                          </a:solidFill>
                          <a:effectLst/>
                          <a:latin typeface="Arial" panose="020B0604020202020204" pitchFamily="34" charset="0"/>
                          <a:cs typeface="Arial" panose="020B0604020202020204" pitchFamily="34" charset="0"/>
                        </a:rPr>
                        <a:t>51,112,670,538.0</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3082"/>
                      </a:solidFill>
                      <a:prstDash val="solid"/>
                      <a:round/>
                      <a:headEnd type="none" w="med" len="med"/>
                      <a:tailEnd type="none" w="med" len="med"/>
                    </a:lnT>
                    <a:solidFill>
                      <a:srgbClr val="FFC200"/>
                    </a:solidFill>
                  </a:tcPr>
                </a:tc>
                <a:tc>
                  <a:txBody>
                    <a:bodyPr/>
                    <a:lstStyle/>
                    <a:p>
                      <a:pPr algn="ctr" fontAlgn="b"/>
                      <a:r>
                        <a:rPr lang="mn-MN" sz="1400" b="1" i="0" u="none" strike="noStrike" dirty="0">
                          <a:solidFill>
                            <a:schemeClr val="tx1"/>
                          </a:solidFill>
                          <a:effectLst/>
                          <a:latin typeface="Arial" panose="020B0604020202020204" pitchFamily="34" charset="0"/>
                          <a:cs typeface="Arial" panose="020B0604020202020204" pitchFamily="34" charset="0"/>
                        </a:rPr>
                        <a:t>977,519,768.0</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358" marR="6358" marT="6357" marB="0" anchor="ctr">
                    <a:lnL w="19050" cap="flat" cmpd="sng" algn="ctr">
                      <a:solidFill>
                        <a:schemeClr val="bg1"/>
                      </a:solidFill>
                      <a:prstDash val="solid"/>
                      <a:round/>
                      <a:headEnd type="none" w="med" len="med"/>
                      <a:tailEnd type="none" w="med" len="med"/>
                    </a:lnL>
                    <a:lnT w="19050" cap="flat" cmpd="sng" algn="ctr">
                      <a:solidFill>
                        <a:srgbClr val="303082"/>
                      </a:solidFill>
                      <a:prstDash val="solid"/>
                      <a:round/>
                      <a:headEnd type="none" w="med" len="med"/>
                      <a:tailEnd type="none" w="med" len="med"/>
                    </a:lnT>
                    <a:solidFill>
                      <a:srgbClr val="FFC200"/>
                    </a:solidFill>
                  </a:tcPr>
                </a:tc>
                <a:extLst>
                  <a:ext uri="{0D108BD9-81ED-4DB2-BD59-A6C34878D82A}">
                    <a16:rowId xmlns:a16="http://schemas.microsoft.com/office/drawing/2014/main" val="4269148553"/>
                  </a:ext>
                </a:extLst>
              </a:tr>
            </a:tbl>
          </a:graphicData>
        </a:graphic>
      </p:graphicFrame>
      <p:sp>
        <p:nvSpPr>
          <p:cNvPr id="6" name="Rounded Rectangle 5"/>
          <p:cNvSpPr/>
          <p:nvPr/>
        </p:nvSpPr>
        <p:spPr>
          <a:xfrm>
            <a:off x="7953642" y="677777"/>
            <a:ext cx="3124200" cy="1504950"/>
          </a:xfrm>
          <a:prstGeom prst="round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7" name="Round Same Side Corner Rectangle 6"/>
          <p:cNvSpPr/>
          <p:nvPr/>
        </p:nvSpPr>
        <p:spPr>
          <a:xfrm flipV="1">
            <a:off x="7953642" y="1496928"/>
            <a:ext cx="3124200" cy="685800"/>
          </a:xfrm>
          <a:prstGeom prst="round2SameRect">
            <a:avLst>
              <a:gd name="adj1" fmla="val 33598"/>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5" name="Rectangle 4"/>
          <p:cNvSpPr/>
          <p:nvPr/>
        </p:nvSpPr>
        <p:spPr>
          <a:xfrm>
            <a:off x="7953642" y="819081"/>
            <a:ext cx="3124200" cy="584749"/>
          </a:xfrm>
          <a:prstGeom prst="rect">
            <a:avLst/>
          </a:prstGeom>
        </p:spPr>
        <p:txBody>
          <a:bodyPr wrap="square" lIns="91412" tIns="45707" rIns="91412" bIns="45707">
            <a:spAutoFit/>
          </a:bodyPr>
          <a:lstStyle/>
          <a:p>
            <a:pPr algn="ctr"/>
            <a:r>
              <a:rPr lang="mn-MN" sz="1600" b="1" dirty="0">
                <a:latin typeface="Arial" panose="020B0604020202020204" pitchFamily="34" charset="0"/>
                <a:cs typeface="Arial" panose="020B0604020202020204" pitchFamily="34" charset="0"/>
              </a:rPr>
              <a:t>БҮРТГЭСЭН </a:t>
            </a:r>
          </a:p>
          <a:p>
            <a:pPr algn="ctr"/>
            <a:r>
              <a:rPr lang="mn-MN" sz="1600" b="1" dirty="0">
                <a:latin typeface="Arial" panose="020B0604020202020204" pitchFamily="34" charset="0"/>
                <a:cs typeface="Arial" panose="020B0604020202020204" pitchFamily="34" charset="0"/>
              </a:rPr>
              <a:t>ХӨРӨНГИЙН ДҮН</a:t>
            </a:r>
          </a:p>
        </p:txBody>
      </p:sp>
      <p:sp>
        <p:nvSpPr>
          <p:cNvPr id="59" name="Rectangle 58"/>
          <p:cNvSpPr/>
          <p:nvPr/>
        </p:nvSpPr>
        <p:spPr>
          <a:xfrm>
            <a:off x="7953642" y="1608195"/>
            <a:ext cx="3124200" cy="400083"/>
          </a:xfrm>
          <a:prstGeom prst="rect">
            <a:avLst/>
          </a:prstGeom>
        </p:spPr>
        <p:txBody>
          <a:bodyPr wrap="square" lIns="91412" tIns="45707" rIns="91412" bIns="45707">
            <a:spAutoFit/>
          </a:bodyPr>
          <a:lstStyle/>
          <a:p>
            <a:pPr algn="ctr"/>
            <a:r>
              <a:rPr lang="mn-MN" sz="2000" b="1" dirty="0">
                <a:solidFill>
                  <a:srgbClr val="303082"/>
                </a:solidFill>
                <a:latin typeface="Arial" panose="020B0604020202020204" pitchFamily="34" charset="0"/>
                <a:cs typeface="Arial" panose="020B0604020202020204" pitchFamily="34" charset="0"/>
              </a:rPr>
              <a:t>285,775.3 сая төг</a:t>
            </a:r>
            <a:endParaRPr lang="mn-MN" sz="2000" dirty="0">
              <a:solidFill>
                <a:srgbClr val="303082"/>
              </a:solidFill>
              <a:latin typeface="Arial" panose="020B0604020202020204" pitchFamily="34" charset="0"/>
              <a:cs typeface="Arial" panose="020B0604020202020204" pitchFamily="34" charset="0"/>
            </a:endParaRPr>
          </a:p>
        </p:txBody>
      </p:sp>
      <p:sp>
        <p:nvSpPr>
          <p:cNvPr id="60" name="Rounded Rectangle 59"/>
          <p:cNvSpPr/>
          <p:nvPr/>
        </p:nvSpPr>
        <p:spPr>
          <a:xfrm>
            <a:off x="11304408" y="677777"/>
            <a:ext cx="3124200" cy="1504950"/>
          </a:xfrm>
          <a:prstGeom prst="round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61" name="Round Same Side Corner Rectangle 60"/>
          <p:cNvSpPr/>
          <p:nvPr/>
        </p:nvSpPr>
        <p:spPr>
          <a:xfrm flipV="1">
            <a:off x="11304408" y="1496928"/>
            <a:ext cx="3124200" cy="685800"/>
          </a:xfrm>
          <a:prstGeom prst="round2SameRect">
            <a:avLst>
              <a:gd name="adj1" fmla="val 33598"/>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62" name="Rectangle 61"/>
          <p:cNvSpPr/>
          <p:nvPr/>
        </p:nvSpPr>
        <p:spPr>
          <a:xfrm>
            <a:off x="11304408" y="794978"/>
            <a:ext cx="3124200" cy="584749"/>
          </a:xfrm>
          <a:prstGeom prst="rect">
            <a:avLst/>
          </a:prstGeom>
        </p:spPr>
        <p:txBody>
          <a:bodyPr wrap="square" lIns="91412" tIns="45707" rIns="91412" bIns="45707">
            <a:spAutoFit/>
          </a:bodyPr>
          <a:lstStyle/>
          <a:p>
            <a:pPr algn="ctr"/>
            <a:r>
              <a:rPr lang="mn-MN" sz="1600" b="1" dirty="0">
                <a:latin typeface="Arial" panose="020B0604020202020204" pitchFamily="34" charset="0"/>
                <a:cs typeface="Arial" panose="020B0604020202020204" pitchFamily="34" charset="0"/>
              </a:rPr>
              <a:t>АКТАЛЖ, ДАНСНААС ХАССАН ХӨРӨНГИЙН ДҮН</a:t>
            </a:r>
          </a:p>
        </p:txBody>
      </p:sp>
      <p:sp>
        <p:nvSpPr>
          <p:cNvPr id="63" name="Rectangle 62"/>
          <p:cNvSpPr/>
          <p:nvPr/>
        </p:nvSpPr>
        <p:spPr>
          <a:xfrm>
            <a:off x="11304408" y="1608195"/>
            <a:ext cx="3124200" cy="400083"/>
          </a:xfrm>
          <a:prstGeom prst="rect">
            <a:avLst/>
          </a:prstGeom>
        </p:spPr>
        <p:txBody>
          <a:bodyPr wrap="square" lIns="91412" tIns="45707" rIns="91412" bIns="45707">
            <a:spAutoFit/>
          </a:bodyPr>
          <a:lstStyle/>
          <a:p>
            <a:pPr algn="ctr"/>
            <a:r>
              <a:rPr lang="mn-MN" sz="2000" b="1" dirty="0">
                <a:solidFill>
                  <a:srgbClr val="303082"/>
                </a:solidFill>
                <a:latin typeface="Arial" panose="020B0604020202020204" pitchFamily="34" charset="0"/>
                <a:cs typeface="Arial" panose="020B0604020202020204" pitchFamily="34" charset="0"/>
              </a:rPr>
              <a:t>40,527.0 сая төг</a:t>
            </a:r>
            <a:endParaRPr lang="mn-MN" sz="2000" dirty="0">
              <a:solidFill>
                <a:srgbClr val="303082"/>
              </a:solidFill>
              <a:latin typeface="Arial" panose="020B0604020202020204" pitchFamily="34" charset="0"/>
              <a:cs typeface="Arial" panose="020B0604020202020204" pitchFamily="34" charset="0"/>
            </a:endParaRPr>
          </a:p>
        </p:txBody>
      </p:sp>
      <p:sp>
        <p:nvSpPr>
          <p:cNvPr id="64" name="Rounded Rectangle 63"/>
          <p:cNvSpPr/>
          <p:nvPr/>
        </p:nvSpPr>
        <p:spPr>
          <a:xfrm>
            <a:off x="14659242" y="677777"/>
            <a:ext cx="3124200" cy="1504950"/>
          </a:xfrm>
          <a:prstGeom prst="round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65" name="Round Same Side Corner Rectangle 64"/>
          <p:cNvSpPr/>
          <p:nvPr/>
        </p:nvSpPr>
        <p:spPr>
          <a:xfrm flipV="1">
            <a:off x="14659242" y="1496928"/>
            <a:ext cx="3124200" cy="685800"/>
          </a:xfrm>
          <a:prstGeom prst="round2SameRect">
            <a:avLst>
              <a:gd name="adj1" fmla="val 33598"/>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66" name="Rectangle 65"/>
          <p:cNvSpPr/>
          <p:nvPr/>
        </p:nvSpPr>
        <p:spPr>
          <a:xfrm>
            <a:off x="14811646" y="686008"/>
            <a:ext cx="2942958" cy="830970"/>
          </a:xfrm>
          <a:prstGeom prst="rect">
            <a:avLst/>
          </a:prstGeom>
        </p:spPr>
        <p:txBody>
          <a:bodyPr wrap="square" lIns="91412" tIns="45707" rIns="91412" bIns="45707">
            <a:spAutoFit/>
          </a:bodyPr>
          <a:lstStyle/>
          <a:p>
            <a:pPr algn="ctr"/>
            <a:r>
              <a:rPr lang="mn-MN" sz="1600" b="1" dirty="0">
                <a:latin typeface="Arial" panose="020B0604020202020204" pitchFamily="34" charset="0"/>
                <a:cs typeface="Arial" panose="020B0604020202020204" pitchFamily="34" charset="0"/>
              </a:rPr>
              <a:t>БАЛАНСААС БАЛАНСАД ШИЛЖҮҮЛСЭН ХӨРӨНГИЙН ДҮН</a:t>
            </a:r>
          </a:p>
        </p:txBody>
      </p:sp>
      <p:sp>
        <p:nvSpPr>
          <p:cNvPr id="67" name="Rectangle 66"/>
          <p:cNvSpPr/>
          <p:nvPr/>
        </p:nvSpPr>
        <p:spPr>
          <a:xfrm>
            <a:off x="14659242" y="1608195"/>
            <a:ext cx="3124200" cy="400083"/>
          </a:xfrm>
          <a:prstGeom prst="rect">
            <a:avLst/>
          </a:prstGeom>
        </p:spPr>
        <p:txBody>
          <a:bodyPr wrap="square" lIns="91412" tIns="45707" rIns="91412" bIns="45707">
            <a:spAutoFit/>
          </a:bodyPr>
          <a:lstStyle/>
          <a:p>
            <a:pPr algn="ctr"/>
            <a:r>
              <a:rPr lang="mn-MN" sz="2000" b="1" dirty="0">
                <a:solidFill>
                  <a:srgbClr val="303082"/>
                </a:solidFill>
                <a:latin typeface="Arial" panose="020B0604020202020204" pitchFamily="34" charset="0"/>
                <a:cs typeface="Arial" panose="020B0604020202020204" pitchFamily="34" charset="0"/>
              </a:rPr>
              <a:t>51,112.7 сая төг</a:t>
            </a:r>
            <a:endParaRPr lang="mn-MN" sz="2000" dirty="0">
              <a:solidFill>
                <a:srgbClr val="303082"/>
              </a:solidFill>
              <a:latin typeface="Arial" panose="020B0604020202020204" pitchFamily="34" charset="0"/>
              <a:cs typeface="Arial" panose="020B0604020202020204" pitchFamily="34" charset="0"/>
            </a:endParaRPr>
          </a:p>
        </p:txBody>
      </p:sp>
      <p:sp>
        <p:nvSpPr>
          <p:cNvPr id="68" name="Rounded Rectangle 67"/>
          <p:cNvSpPr/>
          <p:nvPr/>
        </p:nvSpPr>
        <p:spPr>
          <a:xfrm>
            <a:off x="9690288" y="2497506"/>
            <a:ext cx="3124200" cy="1504950"/>
          </a:xfrm>
          <a:prstGeom prst="round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69" name="Round Same Side Corner Rectangle 68"/>
          <p:cNvSpPr/>
          <p:nvPr/>
        </p:nvSpPr>
        <p:spPr>
          <a:xfrm flipV="1">
            <a:off x="9690288" y="3316657"/>
            <a:ext cx="3124200" cy="685800"/>
          </a:xfrm>
          <a:prstGeom prst="round2SameRect">
            <a:avLst>
              <a:gd name="adj1" fmla="val 33598"/>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70" name="Rectangle 69"/>
          <p:cNvSpPr/>
          <p:nvPr/>
        </p:nvSpPr>
        <p:spPr>
          <a:xfrm>
            <a:off x="9690288" y="2619065"/>
            <a:ext cx="3124200" cy="584749"/>
          </a:xfrm>
          <a:prstGeom prst="rect">
            <a:avLst/>
          </a:prstGeom>
        </p:spPr>
        <p:txBody>
          <a:bodyPr wrap="square" lIns="91412" tIns="45707" rIns="91412" bIns="45707">
            <a:spAutoFit/>
          </a:bodyPr>
          <a:lstStyle/>
          <a:p>
            <a:pPr algn="ctr"/>
            <a:r>
              <a:rPr lang="mn-MN" sz="1600" b="1" dirty="0">
                <a:latin typeface="Arial" panose="020B0604020202020204" pitchFamily="34" charset="0"/>
                <a:cs typeface="Arial" panose="020B0604020202020204" pitchFamily="34" charset="0"/>
              </a:rPr>
              <a:t>ШИНЭЭР ХУДАЛДАН </a:t>
            </a:r>
          </a:p>
          <a:p>
            <a:pPr algn="ctr"/>
            <a:r>
              <a:rPr lang="mn-MN" sz="1600" b="1" dirty="0">
                <a:latin typeface="Arial" panose="020B0604020202020204" pitchFamily="34" charset="0"/>
                <a:cs typeface="Arial" panose="020B0604020202020204" pitchFamily="34" charset="0"/>
              </a:rPr>
              <a:t>АВСАН ХӨРӨНГИЙН ДҮН</a:t>
            </a:r>
          </a:p>
        </p:txBody>
      </p:sp>
      <p:sp>
        <p:nvSpPr>
          <p:cNvPr id="71" name="Rectangle 70"/>
          <p:cNvSpPr/>
          <p:nvPr/>
        </p:nvSpPr>
        <p:spPr>
          <a:xfrm>
            <a:off x="9690288" y="3427924"/>
            <a:ext cx="3124200" cy="400083"/>
          </a:xfrm>
          <a:prstGeom prst="rect">
            <a:avLst/>
          </a:prstGeom>
        </p:spPr>
        <p:txBody>
          <a:bodyPr wrap="square" lIns="91412" tIns="45707" rIns="91412" bIns="45707">
            <a:spAutoFit/>
          </a:bodyPr>
          <a:lstStyle/>
          <a:p>
            <a:pPr algn="ctr"/>
            <a:r>
              <a:rPr lang="mn-MN" sz="2000" b="1" dirty="0">
                <a:solidFill>
                  <a:srgbClr val="303082"/>
                </a:solidFill>
                <a:latin typeface="Arial" panose="020B0604020202020204" pitchFamily="34" charset="0"/>
                <a:cs typeface="Arial" panose="020B0604020202020204" pitchFamily="34" charset="0"/>
              </a:rPr>
              <a:t>977.0 сая төг</a:t>
            </a:r>
            <a:endParaRPr lang="mn-MN" sz="2000" dirty="0">
              <a:solidFill>
                <a:srgbClr val="303082"/>
              </a:solidFill>
              <a:latin typeface="Arial" panose="020B0604020202020204" pitchFamily="34" charset="0"/>
              <a:cs typeface="Arial" panose="020B0604020202020204" pitchFamily="34" charset="0"/>
            </a:endParaRPr>
          </a:p>
        </p:txBody>
      </p:sp>
      <p:sp>
        <p:nvSpPr>
          <p:cNvPr id="72" name="Rounded Rectangle 71"/>
          <p:cNvSpPr/>
          <p:nvPr/>
        </p:nvSpPr>
        <p:spPr>
          <a:xfrm>
            <a:off x="13041054" y="2497506"/>
            <a:ext cx="3124200" cy="1504950"/>
          </a:xfrm>
          <a:prstGeom prst="round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73" name="Round Same Side Corner Rectangle 72"/>
          <p:cNvSpPr/>
          <p:nvPr/>
        </p:nvSpPr>
        <p:spPr>
          <a:xfrm flipV="1">
            <a:off x="13041054" y="3316657"/>
            <a:ext cx="3124200" cy="685800"/>
          </a:xfrm>
          <a:prstGeom prst="round2SameRect">
            <a:avLst>
              <a:gd name="adj1" fmla="val 33598"/>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74" name="Rectangle 73"/>
          <p:cNvSpPr/>
          <p:nvPr/>
        </p:nvSpPr>
        <p:spPr>
          <a:xfrm>
            <a:off x="13160781" y="2524361"/>
            <a:ext cx="2884746" cy="830970"/>
          </a:xfrm>
          <a:prstGeom prst="rect">
            <a:avLst/>
          </a:prstGeom>
        </p:spPr>
        <p:txBody>
          <a:bodyPr wrap="square" lIns="91412" tIns="45707" rIns="91412" bIns="45707">
            <a:spAutoFit/>
          </a:bodyPr>
          <a:lstStyle/>
          <a:p>
            <a:pPr algn="ctr"/>
            <a:r>
              <a:rPr lang="mn-MN" sz="1600" b="1" dirty="0">
                <a:latin typeface="Arial" panose="020B0604020202020204" pitchFamily="34" charset="0"/>
                <a:cs typeface="Arial" panose="020B0604020202020204" pitchFamily="34" charset="0"/>
              </a:rPr>
              <a:t>ДАНСНААС ДАНСАНД ШИЛЖҮҮЛСЭН ХӨРӨНГИЙН ДҮН</a:t>
            </a:r>
          </a:p>
        </p:txBody>
      </p:sp>
      <p:sp>
        <p:nvSpPr>
          <p:cNvPr id="75" name="Rectangle 74"/>
          <p:cNvSpPr/>
          <p:nvPr/>
        </p:nvSpPr>
        <p:spPr>
          <a:xfrm>
            <a:off x="13041054" y="3427924"/>
            <a:ext cx="3124200" cy="400083"/>
          </a:xfrm>
          <a:prstGeom prst="rect">
            <a:avLst/>
          </a:prstGeom>
        </p:spPr>
        <p:txBody>
          <a:bodyPr wrap="square" lIns="91412" tIns="45707" rIns="91412" bIns="45707">
            <a:spAutoFit/>
          </a:bodyPr>
          <a:lstStyle/>
          <a:p>
            <a:pPr algn="ctr"/>
            <a:r>
              <a:rPr lang="mn-MN" sz="2000" b="1" dirty="0">
                <a:solidFill>
                  <a:srgbClr val="303082"/>
                </a:solidFill>
                <a:latin typeface="Arial" panose="020B0604020202020204" pitchFamily="34" charset="0"/>
                <a:cs typeface="Arial" panose="020B0604020202020204" pitchFamily="34" charset="0"/>
              </a:rPr>
              <a:t>51,112.7 сая төг</a:t>
            </a:r>
            <a:endParaRPr lang="mn-MN" sz="2000" dirty="0">
              <a:solidFill>
                <a:srgbClr val="3030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07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2517" r="50000"/>
          <a:stretch>
            <a:fillRect/>
          </a:stretch>
        </p:blipFill>
        <p:spPr>
          <a:xfrm>
            <a:off x="15858109" y="0"/>
            <a:ext cx="2429898" cy="2793557"/>
          </a:xfrm>
          <a:custGeom>
            <a:avLst/>
            <a:gdLst>
              <a:gd name="connsiteX0" fmla="*/ 0 w 2429896"/>
              <a:gd name="connsiteY0" fmla="*/ 0 h 2793556"/>
              <a:gd name="connsiteX1" fmla="*/ 2429896 w 2429896"/>
              <a:gd name="connsiteY1" fmla="*/ 0 h 2793556"/>
              <a:gd name="connsiteX2" fmla="*/ 2429896 w 2429896"/>
              <a:gd name="connsiteY2" fmla="*/ 2793556 h 2793556"/>
              <a:gd name="connsiteX3" fmla="*/ 0 w 2429896"/>
              <a:gd name="connsiteY3" fmla="*/ 2793556 h 2793556"/>
              <a:gd name="connsiteX4" fmla="*/ 0 w 2429896"/>
              <a:gd name="connsiteY4" fmla="*/ 0 h 279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896" h="2793556">
                <a:moveTo>
                  <a:pt x="0" y="0"/>
                </a:moveTo>
                <a:lnTo>
                  <a:pt x="2429896" y="0"/>
                </a:lnTo>
                <a:lnTo>
                  <a:pt x="2429896" y="2793556"/>
                </a:lnTo>
                <a:lnTo>
                  <a:pt x="0" y="2793556"/>
                </a:lnTo>
                <a:lnTo>
                  <a:pt x="0" y="0"/>
                </a:lnTo>
                <a:close/>
              </a:path>
            </a:pathLst>
          </a:custGeom>
        </p:spPr>
      </p:pic>
      <p:sp>
        <p:nvSpPr>
          <p:cNvPr id="32" name="Round Same Side Corner Rectangle 31"/>
          <p:cNvSpPr/>
          <p:nvPr/>
        </p:nvSpPr>
        <p:spPr>
          <a:xfrm rot="5400000" flipH="1">
            <a:off x="2613529" y="3717561"/>
            <a:ext cx="1124687" cy="6351736"/>
          </a:xfrm>
          <a:prstGeom prst="round2SameRect">
            <a:avLst>
              <a:gd name="adj1" fmla="val 50000"/>
              <a:gd name="adj2" fmla="val 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31" name="Round Same Side Corner Rectangle 30"/>
          <p:cNvSpPr/>
          <p:nvPr/>
        </p:nvSpPr>
        <p:spPr>
          <a:xfrm rot="5400000" flipH="1">
            <a:off x="2937004" y="312014"/>
            <a:ext cx="1136405" cy="7010400"/>
          </a:xfrm>
          <a:prstGeom prst="round2SameRect">
            <a:avLst>
              <a:gd name="adj1" fmla="val 50000"/>
              <a:gd name="adj2" fmla="val 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grpSp>
        <p:nvGrpSpPr>
          <p:cNvPr id="2" name="Group 2"/>
          <p:cNvGrpSpPr/>
          <p:nvPr/>
        </p:nvGrpSpPr>
        <p:grpSpPr>
          <a:xfrm rot="16200000" flipH="1">
            <a:off x="5822244" y="-4883855"/>
            <a:ext cx="1690515" cy="13335004"/>
            <a:chOff x="1" y="-1"/>
            <a:chExt cx="2353309" cy="17471698"/>
          </a:xfrm>
          <a:solidFill>
            <a:srgbClr val="303082"/>
          </a:solidFill>
        </p:grpSpPr>
        <p:sp>
          <p:nvSpPr>
            <p:cNvPr id="3" name="Freeform 3"/>
            <p:cNvSpPr/>
            <p:nvPr/>
          </p:nvSpPr>
          <p:spPr>
            <a:xfrm>
              <a:off x="1" y="-1"/>
              <a:ext cx="2353309" cy="17471698"/>
            </a:xfrm>
            <a:custGeom>
              <a:avLst/>
              <a:gdLst/>
              <a:ahLst/>
              <a:cxnLst/>
              <a:rect l="l" t="t" r="r" b="b"/>
              <a:pathLst>
                <a:path w="2353310" h="17471698">
                  <a:moveTo>
                    <a:pt x="784860" y="17404387"/>
                  </a:moveTo>
                  <a:cubicBezTo>
                    <a:pt x="905510" y="17445028"/>
                    <a:pt x="1042670" y="17471698"/>
                    <a:pt x="1177290" y="17471698"/>
                  </a:cubicBezTo>
                  <a:cubicBezTo>
                    <a:pt x="1311910" y="17471698"/>
                    <a:pt x="1441450" y="17448837"/>
                    <a:pt x="1560830" y="17408198"/>
                  </a:cubicBezTo>
                  <a:cubicBezTo>
                    <a:pt x="1563370" y="17406928"/>
                    <a:pt x="1565910" y="17406928"/>
                    <a:pt x="1568450" y="17405659"/>
                  </a:cubicBezTo>
                  <a:cubicBezTo>
                    <a:pt x="2016760" y="17243098"/>
                    <a:pt x="2346960" y="16813837"/>
                    <a:pt x="2353310" y="16267257"/>
                  </a:cubicBezTo>
                  <a:lnTo>
                    <a:pt x="2353310" y="0"/>
                  </a:lnTo>
                  <a:lnTo>
                    <a:pt x="0" y="0"/>
                  </a:lnTo>
                  <a:lnTo>
                    <a:pt x="0" y="16254754"/>
                  </a:lnTo>
                  <a:cubicBezTo>
                    <a:pt x="6350" y="16816378"/>
                    <a:pt x="331470" y="17245637"/>
                    <a:pt x="784860" y="17404387"/>
                  </a:cubicBezTo>
                  <a:close/>
                </a:path>
              </a:pathLst>
            </a:custGeom>
            <a:grpFill/>
          </p:spPr>
        </p:sp>
      </p:grpSp>
      <p:sp>
        <p:nvSpPr>
          <p:cNvPr id="8" name="TextBox 8"/>
          <p:cNvSpPr txBox="1"/>
          <p:nvPr/>
        </p:nvSpPr>
        <p:spPr>
          <a:xfrm>
            <a:off x="793346" y="1320933"/>
            <a:ext cx="10331856" cy="923330"/>
          </a:xfrm>
          <a:prstGeom prst="rect">
            <a:avLst/>
          </a:prstGeom>
        </p:spPr>
        <p:txBody>
          <a:bodyPr wrap="square" lIns="0" tIns="0" rIns="0" bIns="0" rtlCol="0" anchor="t">
            <a:spAutoFit/>
          </a:bodyPr>
          <a:lstStyle/>
          <a:p>
            <a:r>
              <a:rPr lang="mn-MN" sz="3000" b="1" dirty="0">
                <a:solidFill>
                  <a:srgbClr val="FFFFFF"/>
                </a:solidFill>
                <a:latin typeface="Arial" panose="020B0604020202020204" pitchFamily="34" charset="0"/>
                <a:cs typeface="Arial" panose="020B0604020202020204" pitchFamily="34" charset="0"/>
              </a:rPr>
              <a:t>2022 ОНЫ "ЭРГЭЛТИЙН БУС ХӨРӨНГИЙН ХӨДӨЛГӨӨН ХАРИУЦСАН КОМИСС"-ЫН ХУРЛААР:</a:t>
            </a:r>
            <a:endParaRPr lang="en-US" sz="3000" b="1" dirty="0">
              <a:solidFill>
                <a:srgbClr val="FFFFFF"/>
              </a:solidFill>
              <a:latin typeface="Arial" panose="020B0604020202020204" pitchFamily="34" charset="0"/>
              <a:cs typeface="Arial" panose="020B0604020202020204" pitchFamily="34" charset="0"/>
            </a:endParaRPr>
          </a:p>
        </p:txBody>
      </p:sp>
      <p:grpSp>
        <p:nvGrpSpPr>
          <p:cNvPr id="6" name="Group 5"/>
          <p:cNvGrpSpPr/>
          <p:nvPr/>
        </p:nvGrpSpPr>
        <p:grpSpPr>
          <a:xfrm>
            <a:off x="11676104" y="1232249"/>
            <a:ext cx="1107996" cy="1107996"/>
            <a:chOff x="9330418" y="1285626"/>
            <a:chExt cx="768373" cy="768373"/>
          </a:xfrm>
        </p:grpSpPr>
        <p:grpSp>
          <p:nvGrpSpPr>
            <p:cNvPr id="4" name="Group 4"/>
            <p:cNvGrpSpPr/>
            <p:nvPr/>
          </p:nvGrpSpPr>
          <p:grpSpPr>
            <a:xfrm>
              <a:off x="9330418" y="1285626"/>
              <a:ext cx="768373" cy="76837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200"/>
              </a:solidFill>
            </p:spPr>
          </p:sp>
        </p:grpSp>
        <p:pic>
          <p:nvPicPr>
            <p:cNvPr id="44"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21919" y="1435478"/>
              <a:ext cx="398027" cy="447679"/>
            </a:xfrm>
            <a:prstGeom prst="rect">
              <a:avLst/>
            </a:prstGeom>
          </p:spPr>
        </p:pic>
      </p:grpSp>
      <p:pic>
        <p:nvPicPr>
          <p:cNvPr id="12"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11780" y="8184518"/>
            <a:ext cx="2185988" cy="747210"/>
          </a:xfrm>
          <a:prstGeom prst="rect">
            <a:avLst/>
          </a:prstGeom>
        </p:spPr>
      </p:pic>
      <p:grpSp>
        <p:nvGrpSpPr>
          <p:cNvPr id="15" name="Group 14"/>
          <p:cNvGrpSpPr/>
          <p:nvPr/>
        </p:nvGrpSpPr>
        <p:grpSpPr>
          <a:xfrm>
            <a:off x="5943607" y="3468617"/>
            <a:ext cx="697202" cy="697202"/>
            <a:chOff x="0" y="0"/>
            <a:chExt cx="6350000" cy="6350000"/>
          </a:xfrm>
          <a:solidFill>
            <a:srgbClr val="FFC200"/>
          </a:solidFill>
        </p:grpSpPr>
        <p:sp>
          <p:nvSpPr>
            <p:cNvPr id="17"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8" name="TextBox 6"/>
          <p:cNvSpPr txBox="1"/>
          <p:nvPr/>
        </p:nvSpPr>
        <p:spPr>
          <a:xfrm>
            <a:off x="502114" y="3509443"/>
            <a:ext cx="4665604" cy="615553"/>
          </a:xfrm>
          <a:prstGeom prst="rect">
            <a:avLst/>
          </a:prstGeom>
        </p:spPr>
        <p:txBody>
          <a:bodyPr wrap="square" lIns="0" tIns="0" rIns="0" bIns="0" rtlCol="0" anchor="t">
            <a:spAutoFit/>
          </a:bodyPr>
          <a:lstStyle/>
          <a:p>
            <a:pPr lvl="0"/>
            <a:r>
              <a:rPr lang="mn-MN" sz="2000" b="1" dirty="0">
                <a:solidFill>
                  <a:srgbClr val="FFC200"/>
                </a:solidFill>
                <a:latin typeface="Arial" panose="020B0604020202020204" pitchFamily="34" charset="0"/>
                <a:cs typeface="Arial" panose="020B0604020202020204" pitchFamily="34" charset="0"/>
              </a:rPr>
              <a:t>ЭБХХХК-ын ажиллах журмын дагуу </a:t>
            </a:r>
          </a:p>
          <a:p>
            <a:pPr lvl="0"/>
            <a:r>
              <a:rPr lang="mn-MN" sz="2000" b="1" dirty="0">
                <a:solidFill>
                  <a:srgbClr val="FFC200"/>
                </a:solidFill>
                <a:latin typeface="Arial" panose="020B0604020202020204" pitchFamily="34" charset="0"/>
                <a:cs typeface="Arial" panose="020B0604020202020204" pitchFamily="34" charset="0"/>
              </a:rPr>
              <a:t>8 удаагийн хурал </a:t>
            </a:r>
            <a:endParaRPr lang="en-US" sz="2000" b="1" dirty="0">
              <a:solidFill>
                <a:srgbClr val="FFC200"/>
              </a:solidFill>
              <a:latin typeface="Arial" panose="020B0604020202020204" pitchFamily="34" charset="0"/>
              <a:cs typeface="Arial" panose="020B0604020202020204" pitchFamily="34" charset="0"/>
            </a:endParaRPr>
          </a:p>
        </p:txBody>
      </p:sp>
      <p:sp>
        <p:nvSpPr>
          <p:cNvPr id="19" name="Round Same Side Corner Rectangle 18"/>
          <p:cNvSpPr/>
          <p:nvPr/>
        </p:nvSpPr>
        <p:spPr>
          <a:xfrm rot="5400000" flipH="1">
            <a:off x="2731259" y="2038958"/>
            <a:ext cx="1176735" cy="6639248"/>
          </a:xfrm>
          <a:prstGeom prst="round2SameRect">
            <a:avLst>
              <a:gd name="adj1" fmla="val 50000"/>
              <a:gd name="adj2" fmla="val 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grpSp>
        <p:nvGrpSpPr>
          <p:cNvPr id="20" name="Group 19"/>
          <p:cNvGrpSpPr/>
          <p:nvPr/>
        </p:nvGrpSpPr>
        <p:grpSpPr>
          <a:xfrm>
            <a:off x="5570895" y="5009651"/>
            <a:ext cx="697202" cy="697202"/>
            <a:chOff x="12392919" y="596273"/>
            <a:chExt cx="1247197" cy="1247197"/>
          </a:xfrm>
        </p:grpSpPr>
        <p:grpSp>
          <p:nvGrpSpPr>
            <p:cNvPr id="21" name="Group 14"/>
            <p:cNvGrpSpPr/>
            <p:nvPr/>
          </p:nvGrpSpPr>
          <p:grpSpPr>
            <a:xfrm>
              <a:off x="12392919" y="596273"/>
              <a:ext cx="1247197" cy="1247197"/>
              <a:chOff x="0" y="0"/>
              <a:chExt cx="6350000" cy="6350000"/>
            </a:xfrm>
            <a:solidFill>
              <a:srgbClr val="FFC200"/>
            </a:solidFill>
          </p:grpSpPr>
          <p:sp>
            <p:nvSpPr>
              <p:cNvPr id="23"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22"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09378" y="871838"/>
              <a:ext cx="614279" cy="696066"/>
            </a:xfrm>
            <a:prstGeom prst="rect">
              <a:avLst/>
            </a:prstGeom>
          </p:spPr>
        </p:pic>
      </p:grpSp>
      <p:sp>
        <p:nvSpPr>
          <p:cNvPr id="24" name="TextBox 6"/>
          <p:cNvSpPr txBox="1"/>
          <p:nvPr/>
        </p:nvSpPr>
        <p:spPr>
          <a:xfrm>
            <a:off x="502113" y="5184527"/>
            <a:ext cx="4908090" cy="307777"/>
          </a:xfrm>
          <a:prstGeom prst="rect">
            <a:avLst/>
          </a:prstGeom>
        </p:spPr>
        <p:txBody>
          <a:bodyPr wrap="square" lIns="0" tIns="0" rIns="0" bIns="0" rtlCol="0" anchor="t">
            <a:spAutoFit/>
          </a:bodyPr>
          <a:lstStyle/>
          <a:p>
            <a:pPr lvl="0"/>
            <a:r>
              <a:rPr lang="mn-MN" sz="2000" b="1" dirty="0">
                <a:solidFill>
                  <a:srgbClr val="FFC200"/>
                </a:solidFill>
                <a:latin typeface="Arial" panose="020B0604020202020204" pitchFamily="34" charset="0"/>
                <a:cs typeface="Arial" panose="020B0604020202020204" pitchFamily="34" charset="0"/>
              </a:rPr>
              <a:t>151 байгууллага /давхардсан тоогоор/ </a:t>
            </a:r>
            <a:endParaRPr lang="en-US" sz="2000" dirty="0">
              <a:solidFill>
                <a:srgbClr val="FFC200"/>
              </a:solidFill>
              <a:latin typeface="Arial" panose="020B0604020202020204" pitchFamily="34" charset="0"/>
              <a:cs typeface="Arial" panose="020B0604020202020204" pitchFamily="34" charset="0"/>
            </a:endParaRPr>
          </a:p>
        </p:txBody>
      </p:sp>
      <p:grpSp>
        <p:nvGrpSpPr>
          <p:cNvPr id="27" name="Group 14"/>
          <p:cNvGrpSpPr/>
          <p:nvPr/>
        </p:nvGrpSpPr>
        <p:grpSpPr>
          <a:xfrm>
            <a:off x="5281827" y="6544832"/>
            <a:ext cx="697202" cy="697202"/>
            <a:chOff x="0" y="0"/>
            <a:chExt cx="6350000" cy="6350000"/>
          </a:xfrm>
          <a:solidFill>
            <a:srgbClr val="FFC200"/>
          </a:solidFill>
        </p:grpSpPr>
        <p:sp>
          <p:nvSpPr>
            <p:cNvPr id="29"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30" name="TextBox 6"/>
          <p:cNvSpPr txBox="1"/>
          <p:nvPr/>
        </p:nvSpPr>
        <p:spPr>
          <a:xfrm>
            <a:off x="502117" y="6739545"/>
            <a:ext cx="3928490" cy="307777"/>
          </a:xfrm>
          <a:prstGeom prst="rect">
            <a:avLst/>
          </a:prstGeom>
        </p:spPr>
        <p:txBody>
          <a:bodyPr wrap="square" lIns="0" tIns="0" rIns="0" bIns="0" rtlCol="0" anchor="t">
            <a:spAutoFit/>
          </a:bodyPr>
          <a:lstStyle/>
          <a:p>
            <a:pPr lvl="0"/>
            <a:r>
              <a:rPr lang="mn-MN" sz="2000" b="1" dirty="0">
                <a:solidFill>
                  <a:srgbClr val="FFC200"/>
                </a:solidFill>
                <a:latin typeface="Arial" panose="020B0604020202020204" pitchFamily="34" charset="0"/>
                <a:cs typeface="Arial" panose="020B0604020202020204" pitchFamily="34" charset="0"/>
              </a:rPr>
              <a:t>11,061.97 сая төгрөгийн </a:t>
            </a:r>
            <a:endParaRPr lang="en-US" sz="2000" dirty="0">
              <a:solidFill>
                <a:srgbClr val="FFC200"/>
              </a:solidFill>
              <a:latin typeface="Arial" panose="020B0604020202020204" pitchFamily="34" charset="0"/>
              <a:cs typeface="Arial" panose="020B0604020202020204" pitchFamily="34" charset="0"/>
            </a:endParaRPr>
          </a:p>
        </p:txBody>
      </p:sp>
      <p:pic>
        <p:nvPicPr>
          <p:cNvPr id="35"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059420" y="3669081"/>
            <a:ext cx="465572" cy="296273"/>
          </a:xfrm>
          <a:prstGeom prst="rect">
            <a:avLst/>
          </a:prstGeom>
        </p:spPr>
      </p:pic>
      <p:sp>
        <p:nvSpPr>
          <p:cNvPr id="34" name="TextBox 6"/>
          <p:cNvSpPr txBox="1"/>
          <p:nvPr/>
        </p:nvSpPr>
        <p:spPr>
          <a:xfrm>
            <a:off x="5553396" y="6570267"/>
            <a:ext cx="152400" cy="661720"/>
          </a:xfrm>
          <a:prstGeom prst="rect">
            <a:avLst/>
          </a:prstGeom>
        </p:spPr>
        <p:txBody>
          <a:bodyPr wrap="square" lIns="0" tIns="0" rIns="0" bIns="0" rtlCol="0" anchor="t">
            <a:spAutoFit/>
          </a:bodyPr>
          <a:lstStyle/>
          <a:p>
            <a:pPr lvl="0" algn="ctr"/>
            <a:r>
              <a:rPr lang="mn-MN" sz="4300" b="1" dirty="0">
                <a:solidFill>
                  <a:srgbClr val="292828"/>
                </a:solidFill>
                <a:latin typeface="Arial" panose="020B0604020202020204" pitchFamily="34" charset="0"/>
                <a:cs typeface="Arial" panose="020B0604020202020204" pitchFamily="34" charset="0"/>
              </a:rPr>
              <a:t>₮</a:t>
            </a:r>
            <a:endParaRPr lang="en-US" sz="4300" b="1" dirty="0">
              <a:solidFill>
                <a:srgbClr val="292828"/>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392749970"/>
              </p:ext>
            </p:extLst>
          </p:nvPr>
        </p:nvGraphicFramePr>
        <p:xfrm>
          <a:off x="7474533" y="3249017"/>
          <a:ext cx="9954462" cy="6237890"/>
        </p:xfrm>
        <a:graphic>
          <a:graphicData uri="http://schemas.openxmlformats.org/drawingml/2006/chart">
            <c:chart xmlns:c="http://schemas.openxmlformats.org/drawingml/2006/chart" xmlns:r="http://schemas.openxmlformats.org/officeDocument/2006/relationships" r:id="rId12"/>
          </a:graphicData>
        </a:graphic>
      </p:graphicFrame>
      <p:grpSp>
        <p:nvGrpSpPr>
          <p:cNvPr id="7" name="Group 6"/>
          <p:cNvGrpSpPr/>
          <p:nvPr/>
        </p:nvGrpSpPr>
        <p:grpSpPr>
          <a:xfrm>
            <a:off x="14097000" y="-4560"/>
            <a:ext cx="4191000" cy="488867"/>
            <a:chOff x="0" y="-4565"/>
            <a:chExt cx="4191000" cy="488867"/>
          </a:xfrm>
        </p:grpSpPr>
        <p:sp>
          <p:nvSpPr>
            <p:cNvPr id="38" name="Round Single Corner Rectangle 37"/>
            <p:cNvSpPr/>
            <p:nvPr/>
          </p:nvSpPr>
          <p:spPr>
            <a:xfrm flipH="1"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39" name="Group 38"/>
            <p:cNvGrpSpPr/>
            <p:nvPr/>
          </p:nvGrpSpPr>
          <p:grpSpPr>
            <a:xfrm>
              <a:off x="228600" y="33753"/>
              <a:ext cx="375928" cy="375928"/>
              <a:chOff x="62067" y="154286"/>
              <a:chExt cx="375928" cy="375928"/>
            </a:xfrm>
          </p:grpSpPr>
          <p:sp>
            <p:nvSpPr>
              <p:cNvPr id="41" name="Oval 40"/>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42" name="Picture 8"/>
              <p:cNvPicPr>
                <a:picLocks noChangeAspect="1"/>
              </p:cNvPicPr>
              <p:nvPr/>
            </p:nvPicPr>
            <p:blipFill>
              <a:blip r:embed="rId13"/>
              <a:srcRect/>
              <a:stretch>
                <a:fillRect/>
              </a:stretch>
            </p:blipFill>
            <p:spPr>
              <a:xfrm>
                <a:off x="62067" y="154286"/>
                <a:ext cx="375928" cy="375928"/>
              </a:xfrm>
              <a:prstGeom prst="rect">
                <a:avLst/>
              </a:prstGeom>
            </p:spPr>
          </p:pic>
        </p:grpSp>
        <p:sp>
          <p:nvSpPr>
            <p:cNvPr id="40"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Tree>
    <p:extLst>
      <p:ext uri="{BB962C8B-B14F-4D97-AF65-F5344CB8AC3E}">
        <p14:creationId xmlns:p14="http://schemas.microsoft.com/office/powerpoint/2010/main" val="56994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1521974" y="3745454"/>
            <a:ext cx="14935200" cy="3684046"/>
          </a:xfrm>
          <a:prstGeom prst="roundRect">
            <a:avLst/>
          </a:prstGeom>
          <a:noFill/>
          <a:ln w="38100">
            <a:solidFill>
              <a:srgbClr val="FF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8" name="Picture 2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2517" r="50000"/>
          <a:stretch>
            <a:fillRect/>
          </a:stretch>
        </p:blipFill>
        <p:spPr>
          <a:xfrm>
            <a:off x="15858109" y="0"/>
            <a:ext cx="2429898" cy="2793557"/>
          </a:xfrm>
          <a:custGeom>
            <a:avLst/>
            <a:gdLst>
              <a:gd name="connsiteX0" fmla="*/ 0 w 2429896"/>
              <a:gd name="connsiteY0" fmla="*/ 0 h 2793556"/>
              <a:gd name="connsiteX1" fmla="*/ 2429896 w 2429896"/>
              <a:gd name="connsiteY1" fmla="*/ 0 h 2793556"/>
              <a:gd name="connsiteX2" fmla="*/ 2429896 w 2429896"/>
              <a:gd name="connsiteY2" fmla="*/ 2793556 h 2793556"/>
              <a:gd name="connsiteX3" fmla="*/ 0 w 2429896"/>
              <a:gd name="connsiteY3" fmla="*/ 2793556 h 2793556"/>
              <a:gd name="connsiteX4" fmla="*/ 0 w 2429896"/>
              <a:gd name="connsiteY4" fmla="*/ 0 h 279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896" h="2793556">
                <a:moveTo>
                  <a:pt x="0" y="0"/>
                </a:moveTo>
                <a:lnTo>
                  <a:pt x="2429896" y="0"/>
                </a:lnTo>
                <a:lnTo>
                  <a:pt x="2429896" y="2793556"/>
                </a:lnTo>
                <a:lnTo>
                  <a:pt x="0" y="2793556"/>
                </a:lnTo>
                <a:lnTo>
                  <a:pt x="0" y="0"/>
                </a:lnTo>
                <a:close/>
              </a:path>
            </a:pathLst>
          </a:custGeom>
        </p:spPr>
      </p:pic>
      <p:grpSp>
        <p:nvGrpSpPr>
          <p:cNvPr id="13" name="Group 13"/>
          <p:cNvGrpSpPr/>
          <p:nvPr/>
        </p:nvGrpSpPr>
        <p:grpSpPr>
          <a:xfrm>
            <a:off x="2667000" y="869727"/>
            <a:ext cx="12647534" cy="1832875"/>
            <a:chOff x="0" y="0"/>
            <a:chExt cx="19622846" cy="2843735"/>
          </a:xfrm>
        </p:grpSpPr>
        <p:grpSp>
          <p:nvGrpSpPr>
            <p:cNvPr id="14" name="Group 14"/>
            <p:cNvGrpSpPr/>
            <p:nvPr/>
          </p:nvGrpSpPr>
          <p:grpSpPr>
            <a:xfrm>
              <a:off x="299050" y="303679"/>
              <a:ext cx="19021045" cy="2232251"/>
              <a:chOff x="0" y="0"/>
              <a:chExt cx="4825709" cy="566330"/>
            </a:xfrm>
          </p:grpSpPr>
          <p:sp>
            <p:nvSpPr>
              <p:cNvPr id="15" name="Freeform 15"/>
              <p:cNvSpPr/>
              <p:nvPr/>
            </p:nvSpPr>
            <p:spPr>
              <a:xfrm>
                <a:off x="0" y="0"/>
                <a:ext cx="4825709" cy="566330"/>
              </a:xfrm>
              <a:custGeom>
                <a:avLst/>
                <a:gdLst/>
                <a:ahLst/>
                <a:cxnLst/>
                <a:rect l="l" t="t" r="r" b="b"/>
                <a:pathLst>
                  <a:path w="4825709" h="566330">
                    <a:moveTo>
                      <a:pt x="0" y="0"/>
                    </a:moveTo>
                    <a:lnTo>
                      <a:pt x="4825709" y="0"/>
                    </a:lnTo>
                    <a:lnTo>
                      <a:pt x="4825709" y="566330"/>
                    </a:lnTo>
                    <a:lnTo>
                      <a:pt x="0" y="566330"/>
                    </a:lnTo>
                    <a:close/>
                  </a:path>
                </a:pathLst>
              </a:custGeom>
              <a:solidFill>
                <a:srgbClr val="303082"/>
              </a:solidFill>
            </p:spPr>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1184623" cy="1184623"/>
            </a:xfrm>
            <a:prstGeom prst="rect">
              <a:avLst/>
            </a:prstGeom>
          </p:spPr>
        </p:pic>
        <p:sp>
          <p:nvSpPr>
            <p:cNvPr id="17" name="TextBox 17"/>
            <p:cNvSpPr txBox="1"/>
            <p:nvPr/>
          </p:nvSpPr>
          <p:spPr>
            <a:xfrm>
              <a:off x="962160" y="981652"/>
              <a:ext cx="17828537" cy="909179"/>
            </a:xfrm>
            <a:prstGeom prst="rect">
              <a:avLst/>
            </a:prstGeom>
          </p:spPr>
          <p:txBody>
            <a:bodyPr lIns="0" tIns="0" rIns="0" bIns="0" rtlCol="0" anchor="t">
              <a:spAutoFit/>
            </a:bodyPr>
            <a:lstStyle/>
            <a:p>
              <a:pPr algn="ctr">
                <a:lnSpc>
                  <a:spcPts val="4950"/>
                </a:lnSpc>
              </a:pPr>
              <a:r>
                <a:rPr lang="mn-MN" sz="3600" b="1" dirty="0">
                  <a:solidFill>
                    <a:srgbClr val="FFFFFF"/>
                  </a:solidFill>
                  <a:latin typeface="Arial" panose="020B0604020202020204" pitchFamily="34" charset="0"/>
                  <a:cs typeface="Arial" panose="020B0604020202020204" pitchFamily="34" charset="0"/>
                </a:rPr>
                <a:t>ГАЗРЫН ҮНДСЭН </a:t>
              </a:r>
              <a:r>
                <a:rPr lang="en-US" sz="3600" b="1" dirty="0">
                  <a:solidFill>
                    <a:srgbClr val="FFFFFF"/>
                  </a:solidFill>
                  <a:latin typeface="Arial" panose="020B0604020202020204" pitchFamily="34" charset="0"/>
                  <a:cs typeface="Arial" panose="020B0604020202020204" pitchFamily="34" charset="0"/>
                </a:rPr>
                <a:t>З</a:t>
              </a:r>
              <a:r>
                <a:rPr lang="mn-MN" sz="3600" b="1" dirty="0">
                  <a:solidFill>
                    <a:srgbClr val="FFFFFF"/>
                  </a:solidFill>
                  <a:latin typeface="Arial" panose="020B0604020202020204" pitchFamily="34" charset="0"/>
                  <a:cs typeface="Arial" panose="020B0604020202020204" pitchFamily="34" charset="0"/>
                </a:rPr>
                <a:t>ОРИЛГО</a:t>
              </a:r>
              <a:endParaRPr lang="en-US" sz="3600" b="1" dirty="0">
                <a:solidFill>
                  <a:srgbClr val="FFFFFF"/>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8438223" y="1659112"/>
              <a:ext cx="1184623" cy="1184623"/>
            </a:xfrm>
            <a:prstGeom prst="rect">
              <a:avLst/>
            </a:prstGeom>
          </p:spPr>
        </p:pic>
      </p:grpSp>
      <p:grpSp>
        <p:nvGrpSpPr>
          <p:cNvPr id="40" name="Group 39"/>
          <p:cNvGrpSpPr/>
          <p:nvPr/>
        </p:nvGrpSpPr>
        <p:grpSpPr>
          <a:xfrm>
            <a:off x="0" y="-4560"/>
            <a:ext cx="4191000" cy="488867"/>
            <a:chOff x="0" y="-4565"/>
            <a:chExt cx="4191000" cy="488867"/>
          </a:xfrm>
        </p:grpSpPr>
        <p:sp>
          <p:nvSpPr>
            <p:cNvPr id="12" name="Round Single Corner Rectangle 11"/>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3" name="Group 22"/>
            <p:cNvGrpSpPr/>
            <p:nvPr/>
          </p:nvGrpSpPr>
          <p:grpSpPr>
            <a:xfrm>
              <a:off x="228600" y="33753"/>
              <a:ext cx="375928" cy="375928"/>
              <a:chOff x="62067" y="154286"/>
              <a:chExt cx="375928" cy="375928"/>
            </a:xfrm>
          </p:grpSpPr>
          <p:sp>
            <p:nvSpPr>
              <p:cNvPr id="20" name="Oval 19"/>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30" name="Picture 8"/>
              <p:cNvPicPr>
                <a:picLocks noChangeAspect="1"/>
              </p:cNvPicPr>
              <p:nvPr/>
            </p:nvPicPr>
            <p:blipFill>
              <a:blip r:embed="rId7"/>
              <a:srcRect/>
              <a:stretch>
                <a:fillRect/>
              </a:stretch>
            </p:blipFill>
            <p:spPr>
              <a:xfrm>
                <a:off x="62067" y="154286"/>
                <a:ext cx="375928" cy="375928"/>
              </a:xfrm>
              <a:prstGeom prst="rect">
                <a:avLst/>
              </a:prstGeom>
            </p:spPr>
          </p:pic>
        </p:grpSp>
        <p:sp>
          <p:nvSpPr>
            <p:cNvPr id="34"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
        <p:nvSpPr>
          <p:cNvPr id="19" name="TextBox 19"/>
          <p:cNvSpPr txBox="1"/>
          <p:nvPr/>
        </p:nvSpPr>
        <p:spPr>
          <a:xfrm>
            <a:off x="2185122" y="4616413"/>
            <a:ext cx="13608904" cy="1969770"/>
          </a:xfrm>
          <a:prstGeom prst="rect">
            <a:avLst/>
          </a:prstGeom>
        </p:spPr>
        <p:txBody>
          <a:bodyPr wrap="square" lIns="0" tIns="0" rIns="0" bIns="0" rtlCol="0" anchor="t">
            <a:spAutoFit/>
          </a:bodyPr>
          <a:lstStyle/>
          <a:p>
            <a:pPr algn="just"/>
            <a:r>
              <a:rPr lang="en-US" sz="3200" dirty="0" err="1">
                <a:latin typeface="Arial" panose="020B0604020202020204" pitchFamily="34" charset="0"/>
                <a:cs typeface="Arial" panose="020B0604020202020204" pitchFamily="34" charset="0"/>
              </a:rPr>
              <a:t>Нийслэлийн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өмчийг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эзэмших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ашиглах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хамгаалах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оновчтой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бодлогыг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боловсруулах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хэрэгжүүлэх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замаар</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өмчийн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үр</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ашиг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өгөөжийг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нэмэгдүүлэх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эзэмшил</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ашиглалтыг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сайжруулж</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эдийн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засгийн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чадавхыг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дээшлүүлэхэд</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оршино</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730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p:nvPr/>
        </p:nvGrpSpPr>
        <p:grpSpPr>
          <a:xfrm>
            <a:off x="9144000" y="3199"/>
            <a:ext cx="9144000" cy="10283801"/>
            <a:chOff x="0" y="0"/>
            <a:chExt cx="3093156" cy="3478718"/>
          </a:xfrm>
          <a:solidFill>
            <a:srgbClr val="303082"/>
          </a:solidFill>
        </p:grpSpPr>
        <p:sp>
          <p:nvSpPr>
            <p:cNvPr id="28" name="Freeform 28"/>
            <p:cNvSpPr/>
            <p:nvPr/>
          </p:nvSpPr>
          <p:spPr>
            <a:xfrm>
              <a:off x="0" y="0"/>
              <a:ext cx="3093156" cy="3478718"/>
            </a:xfrm>
            <a:custGeom>
              <a:avLst/>
              <a:gdLst/>
              <a:ahLst/>
              <a:cxnLst/>
              <a:rect l="l" t="t" r="r" b="b"/>
              <a:pathLst>
                <a:path w="3093156" h="3478718">
                  <a:moveTo>
                    <a:pt x="0" y="0"/>
                  </a:moveTo>
                  <a:lnTo>
                    <a:pt x="3093156" y="0"/>
                  </a:lnTo>
                  <a:lnTo>
                    <a:pt x="3093156" y="3478718"/>
                  </a:lnTo>
                  <a:lnTo>
                    <a:pt x="0" y="3478718"/>
                  </a:lnTo>
                  <a:close/>
                </a:path>
              </a:pathLst>
            </a:custGeom>
            <a:grpFill/>
          </p:spPr>
        </p:sp>
      </p:grpSp>
      <p:grpSp>
        <p:nvGrpSpPr>
          <p:cNvPr id="67" name="Group 66"/>
          <p:cNvGrpSpPr/>
          <p:nvPr/>
        </p:nvGrpSpPr>
        <p:grpSpPr>
          <a:xfrm>
            <a:off x="0" y="-4560"/>
            <a:ext cx="4191000" cy="488867"/>
            <a:chOff x="0" y="-4565"/>
            <a:chExt cx="4191000" cy="488867"/>
          </a:xfrm>
        </p:grpSpPr>
        <p:sp>
          <p:nvSpPr>
            <p:cNvPr id="68" name="Round Single Corner Rectangle 67"/>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69" name="Group 68"/>
            <p:cNvGrpSpPr/>
            <p:nvPr/>
          </p:nvGrpSpPr>
          <p:grpSpPr>
            <a:xfrm>
              <a:off x="228600" y="33753"/>
              <a:ext cx="375928" cy="375928"/>
              <a:chOff x="62067" y="154286"/>
              <a:chExt cx="375928" cy="375928"/>
            </a:xfrm>
          </p:grpSpPr>
          <p:sp>
            <p:nvSpPr>
              <p:cNvPr id="71" name="Oval 70"/>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72" name="Picture 8"/>
              <p:cNvPicPr>
                <a:picLocks noChangeAspect="1"/>
              </p:cNvPicPr>
              <p:nvPr/>
            </p:nvPicPr>
            <p:blipFill>
              <a:blip r:embed="rId2"/>
              <a:srcRect/>
              <a:stretch>
                <a:fillRect/>
              </a:stretch>
            </p:blipFill>
            <p:spPr>
              <a:xfrm>
                <a:off x="62067" y="154286"/>
                <a:ext cx="375928" cy="375928"/>
              </a:xfrm>
              <a:prstGeom prst="rect">
                <a:avLst/>
              </a:prstGeom>
            </p:spPr>
          </p:pic>
        </p:grpSp>
        <p:sp>
          <p:nvSpPr>
            <p:cNvPr id="70"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grpSp>
        <p:nvGrpSpPr>
          <p:cNvPr id="82" name="Group 81"/>
          <p:cNvGrpSpPr/>
          <p:nvPr/>
        </p:nvGrpSpPr>
        <p:grpSpPr>
          <a:xfrm>
            <a:off x="2895600" y="752558"/>
            <a:ext cx="12109330" cy="1352442"/>
            <a:chOff x="1168674" y="780426"/>
            <a:chExt cx="14717136" cy="1643695"/>
          </a:xfrm>
        </p:grpSpPr>
        <p:grpSp>
          <p:nvGrpSpPr>
            <p:cNvPr id="74" name="Group 14"/>
            <p:cNvGrpSpPr/>
            <p:nvPr/>
          </p:nvGrpSpPr>
          <p:grpSpPr>
            <a:xfrm>
              <a:off x="1392962" y="1008185"/>
              <a:ext cx="14265785" cy="1199291"/>
              <a:chOff x="0" y="0"/>
              <a:chExt cx="4825709" cy="566330"/>
            </a:xfrm>
            <a:solidFill>
              <a:srgbClr val="FFC200"/>
            </a:solidFill>
          </p:grpSpPr>
          <p:sp>
            <p:nvSpPr>
              <p:cNvPr id="78" name="Freeform 15"/>
              <p:cNvSpPr/>
              <p:nvPr/>
            </p:nvSpPr>
            <p:spPr>
              <a:xfrm>
                <a:off x="0" y="0"/>
                <a:ext cx="4825709" cy="566330"/>
              </a:xfrm>
              <a:custGeom>
                <a:avLst/>
                <a:gdLst/>
                <a:ahLst/>
                <a:cxnLst/>
                <a:rect l="l" t="t" r="r" b="b"/>
                <a:pathLst>
                  <a:path w="4825709" h="566330">
                    <a:moveTo>
                      <a:pt x="0" y="0"/>
                    </a:moveTo>
                    <a:lnTo>
                      <a:pt x="4825709" y="0"/>
                    </a:lnTo>
                    <a:lnTo>
                      <a:pt x="4825709" y="566330"/>
                    </a:lnTo>
                    <a:lnTo>
                      <a:pt x="0" y="566330"/>
                    </a:lnTo>
                    <a:close/>
                  </a:path>
                </a:pathLst>
              </a:custGeom>
              <a:grpFill/>
            </p:spPr>
          </p:sp>
        </p:grpSp>
        <p:pic>
          <p:nvPicPr>
            <p:cNvPr id="75" name="Picture 1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68674" y="780426"/>
              <a:ext cx="888467" cy="888467"/>
            </a:xfrm>
            <a:prstGeom prst="rect">
              <a:avLst/>
            </a:prstGeom>
          </p:spPr>
        </p:pic>
        <p:sp>
          <p:nvSpPr>
            <p:cNvPr id="76" name="TextBox 17"/>
            <p:cNvSpPr txBox="1"/>
            <p:nvPr/>
          </p:nvSpPr>
          <p:spPr>
            <a:xfrm>
              <a:off x="1840152" y="1224077"/>
              <a:ext cx="13371404" cy="686317"/>
            </a:xfrm>
            <a:prstGeom prst="rect">
              <a:avLst/>
            </a:prstGeom>
          </p:spPr>
          <p:txBody>
            <a:bodyPr lIns="0" tIns="0" rIns="0" bIns="0" rtlCol="0" anchor="t">
              <a:spAutoFit/>
            </a:bodyPr>
            <a:lstStyle/>
            <a:p>
              <a:pPr algn="ctr">
                <a:lnSpc>
                  <a:spcPts val="4879"/>
                </a:lnSpc>
              </a:pPr>
              <a:r>
                <a:rPr lang="mn-MN" sz="3200" b="1" dirty="0">
                  <a:latin typeface="Arial" panose="020B0604020202020204" pitchFamily="34" charset="0"/>
                  <a:cs typeface="Arial" panose="020B0604020202020204" pitchFamily="34" charset="0"/>
                </a:rPr>
                <a:t>НОГДОЛ АШГИЙН ТАЛААР</a:t>
              </a:r>
            </a:p>
          </p:txBody>
        </p:sp>
        <p:pic>
          <p:nvPicPr>
            <p:cNvPr id="77" name="Picture 1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0800000">
              <a:off x="14997343" y="1535654"/>
              <a:ext cx="888467" cy="888467"/>
            </a:xfrm>
            <a:prstGeom prst="rect">
              <a:avLst/>
            </a:prstGeom>
          </p:spPr>
        </p:pic>
      </p:grpSp>
      <p:sp>
        <p:nvSpPr>
          <p:cNvPr id="111" name="Round Same Side Corner Rectangle 110"/>
          <p:cNvSpPr/>
          <p:nvPr/>
        </p:nvSpPr>
        <p:spPr>
          <a:xfrm rot="5400000" flipH="1">
            <a:off x="13027676" y="-1433722"/>
            <a:ext cx="652749" cy="842010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112" name="TextBox 6"/>
          <p:cNvSpPr txBox="1"/>
          <p:nvPr/>
        </p:nvSpPr>
        <p:spPr>
          <a:xfrm flipH="1">
            <a:off x="9412269" y="2591662"/>
            <a:ext cx="7311462" cy="369332"/>
          </a:xfrm>
          <a:prstGeom prst="rect">
            <a:avLst/>
          </a:prstGeom>
        </p:spPr>
        <p:txBody>
          <a:bodyPr wrap="square" lIns="0" tIns="0" rIns="0" bIns="0" rtlCol="0" anchor="t">
            <a:spAutoFit/>
          </a:bodyPr>
          <a:lstStyle/>
          <a:p>
            <a:pPr lvl="0" algn="ctr"/>
            <a:r>
              <a:rPr lang="mn-MN" sz="2400" b="1" dirty="0">
                <a:solidFill>
                  <a:srgbClr val="303082"/>
                </a:solidFill>
                <a:latin typeface="Arial" panose="020B0604020202020204" pitchFamily="34" charset="0"/>
                <a:cs typeface="Arial" panose="020B0604020202020204" pitchFamily="34" charset="0"/>
              </a:rPr>
              <a:t>2022 ОНЫ ЭХНИЙ ХАГАС ЖИЛИЙН БАЙДЛААР</a:t>
            </a:r>
          </a:p>
        </p:txBody>
      </p:sp>
      <p:grpSp>
        <p:nvGrpSpPr>
          <p:cNvPr id="118" name="Group 117"/>
          <p:cNvGrpSpPr/>
          <p:nvPr/>
        </p:nvGrpSpPr>
        <p:grpSpPr>
          <a:xfrm>
            <a:off x="16862326" y="2542403"/>
            <a:ext cx="467851" cy="467851"/>
            <a:chOff x="12392919" y="596273"/>
            <a:chExt cx="1247197" cy="1247197"/>
          </a:xfrm>
        </p:grpSpPr>
        <p:grpSp>
          <p:nvGrpSpPr>
            <p:cNvPr id="119" name="Group 14"/>
            <p:cNvGrpSpPr/>
            <p:nvPr/>
          </p:nvGrpSpPr>
          <p:grpSpPr>
            <a:xfrm>
              <a:off x="12392919" y="596273"/>
              <a:ext cx="1247197" cy="1247197"/>
              <a:chOff x="0" y="0"/>
              <a:chExt cx="6350000" cy="6350000"/>
            </a:xfrm>
            <a:solidFill>
              <a:srgbClr val="FFC200"/>
            </a:solidFill>
          </p:grpSpPr>
          <p:sp>
            <p:nvSpPr>
              <p:cNvPr id="121"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20" name="Picture 1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709378" y="871838"/>
              <a:ext cx="614279" cy="696066"/>
            </a:xfrm>
            <a:prstGeom prst="rect">
              <a:avLst/>
            </a:prstGeom>
          </p:spPr>
        </p:pic>
      </p:grpSp>
      <p:sp>
        <p:nvSpPr>
          <p:cNvPr id="49" name="Round Same Side Corner Rectangle 48"/>
          <p:cNvSpPr/>
          <p:nvPr/>
        </p:nvSpPr>
        <p:spPr>
          <a:xfrm rot="16200000">
            <a:off x="4645674" y="-1395623"/>
            <a:ext cx="652749" cy="8343901"/>
          </a:xfrm>
          <a:prstGeom prst="round2SameRect">
            <a:avLst>
              <a:gd name="adj1" fmla="val 50000"/>
              <a:gd name="adj2" fmla="val 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50" name="TextBox 6"/>
          <p:cNvSpPr txBox="1"/>
          <p:nvPr/>
        </p:nvSpPr>
        <p:spPr>
          <a:xfrm flipH="1">
            <a:off x="1801351" y="2591662"/>
            <a:ext cx="6831817" cy="369332"/>
          </a:xfrm>
          <a:prstGeom prst="rect">
            <a:avLst/>
          </a:prstGeom>
        </p:spPr>
        <p:txBody>
          <a:bodyPr wrap="square" lIns="0" tIns="0" rIns="0" bIns="0" rtlCol="0" anchor="t">
            <a:spAutoFit/>
          </a:bodyPr>
          <a:lstStyle/>
          <a:p>
            <a:pPr lvl="0" algn="ctr"/>
            <a:r>
              <a:rPr lang="mn-MN" sz="2400" b="1" dirty="0">
                <a:solidFill>
                  <a:schemeClr val="bg1"/>
                </a:solidFill>
                <a:latin typeface="Arial" panose="020B0604020202020204" pitchFamily="34" charset="0"/>
                <a:cs typeface="Arial" panose="020B0604020202020204" pitchFamily="34" charset="0"/>
              </a:rPr>
              <a:t>2021 ОНЫ ЖИЛИЙН ЭЦСИЙН БАЙДЛААР</a:t>
            </a:r>
          </a:p>
        </p:txBody>
      </p:sp>
      <p:grpSp>
        <p:nvGrpSpPr>
          <p:cNvPr id="51" name="Group 50"/>
          <p:cNvGrpSpPr/>
          <p:nvPr/>
        </p:nvGrpSpPr>
        <p:grpSpPr>
          <a:xfrm>
            <a:off x="1022996" y="2542403"/>
            <a:ext cx="467851" cy="467851"/>
            <a:chOff x="12392919" y="596273"/>
            <a:chExt cx="1247197" cy="1247197"/>
          </a:xfrm>
        </p:grpSpPr>
        <p:grpSp>
          <p:nvGrpSpPr>
            <p:cNvPr id="52" name="Group 14"/>
            <p:cNvGrpSpPr/>
            <p:nvPr/>
          </p:nvGrpSpPr>
          <p:grpSpPr>
            <a:xfrm>
              <a:off x="12392919" y="596273"/>
              <a:ext cx="1247197" cy="1247197"/>
              <a:chOff x="0" y="0"/>
              <a:chExt cx="6350000" cy="6350000"/>
            </a:xfrm>
            <a:solidFill>
              <a:srgbClr val="FFC200"/>
            </a:solidFill>
          </p:grpSpPr>
          <p:sp>
            <p:nvSpPr>
              <p:cNvPr id="54"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53" name="Picture 1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709378" y="871838"/>
              <a:ext cx="614279" cy="696066"/>
            </a:xfrm>
            <a:prstGeom prst="rect">
              <a:avLst/>
            </a:prstGeom>
          </p:spPr>
        </p:pic>
      </p:grpSp>
      <p:sp>
        <p:nvSpPr>
          <p:cNvPr id="34" name="Rounded Rectangle 33"/>
          <p:cNvSpPr/>
          <p:nvPr/>
        </p:nvSpPr>
        <p:spPr>
          <a:xfrm>
            <a:off x="670268" y="3407167"/>
            <a:ext cx="7962900" cy="4403333"/>
          </a:xfrm>
          <a:prstGeom prst="roundRect">
            <a:avLst>
              <a:gd name="adj" fmla="val 11967"/>
            </a:avLst>
          </a:prstGeom>
          <a:solidFill>
            <a:srgbClr val="303082"/>
          </a:solidFill>
          <a:ln w="101600">
            <a:solidFill>
              <a:srgbClr val="FF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solidFill>
                <a:schemeClr val="bg1"/>
              </a:solidFill>
            </a:endParaRPr>
          </a:p>
        </p:txBody>
      </p:sp>
      <p:sp>
        <p:nvSpPr>
          <p:cNvPr id="35" name="Rectangle 34"/>
          <p:cNvSpPr/>
          <p:nvPr/>
        </p:nvSpPr>
        <p:spPr>
          <a:xfrm>
            <a:off x="1209648" y="6286500"/>
            <a:ext cx="7209961" cy="995875"/>
          </a:xfrm>
          <a:prstGeom prst="rect">
            <a:avLst/>
          </a:prstGeom>
        </p:spPr>
        <p:txBody>
          <a:bodyPr wrap="square" lIns="163281" tIns="81642" rIns="163281" bIns="81642">
            <a:spAutoFit/>
          </a:bodyPr>
          <a:lstStyle/>
          <a:p>
            <a:pPr algn="just" defTabSz="1632819"/>
            <a:r>
              <a:rPr lang="mn-MN" dirty="0">
                <a:solidFill>
                  <a:schemeClr val="bg1"/>
                </a:solidFill>
                <a:latin typeface="Arial" panose="020B0604020202020204" pitchFamily="34" charset="0"/>
                <a:ea typeface="Calibri"/>
                <a:cs typeface="Arial" panose="020B0604020202020204" pitchFamily="34" charset="0"/>
              </a:rPr>
              <a:t>Мөн өнгөрсөн оны үлдэгдэл нийт </a:t>
            </a:r>
            <a:r>
              <a:rPr lang="en-US" dirty="0">
                <a:solidFill>
                  <a:schemeClr val="bg1"/>
                </a:solidFill>
                <a:latin typeface="Arial" panose="020B0604020202020204" pitchFamily="34" charset="0"/>
                <a:ea typeface="Calibri"/>
                <a:cs typeface="Arial" panose="020B0604020202020204" pitchFamily="34" charset="0"/>
              </a:rPr>
              <a:t>63.7</a:t>
            </a:r>
            <a:r>
              <a:rPr lang="mn-MN" dirty="0">
                <a:solidFill>
                  <a:schemeClr val="bg1"/>
                </a:solidFill>
                <a:latin typeface="Arial" panose="020B0604020202020204" pitchFamily="34" charset="0"/>
                <a:ea typeface="Calibri"/>
                <a:cs typeface="Arial" panose="020B0604020202020204" pitchFamily="34" charset="0"/>
              </a:rPr>
              <a:t> сая төгрөгийн ногдол ашгийг нийслэлийн төсөвт төвлөрүүлж 10</a:t>
            </a:r>
            <a:r>
              <a:rPr lang="en-US" dirty="0">
                <a:solidFill>
                  <a:schemeClr val="bg1"/>
                </a:solidFill>
                <a:latin typeface="Arial" panose="020B0604020202020204" pitchFamily="34" charset="0"/>
                <a:ea typeface="Calibri"/>
                <a:cs typeface="Arial" panose="020B0604020202020204" pitchFamily="34" charset="0"/>
              </a:rPr>
              <a:t>2.5%-</a:t>
            </a:r>
            <a:r>
              <a:rPr lang="mn-MN" dirty="0">
                <a:solidFill>
                  <a:schemeClr val="bg1"/>
                </a:solidFill>
                <a:latin typeface="Arial" panose="020B0604020202020204" pitchFamily="34" charset="0"/>
                <a:ea typeface="Calibri"/>
                <a:cs typeface="Arial" panose="020B0604020202020204" pitchFamily="34" charset="0"/>
              </a:rPr>
              <a:t>ийн биелэлттэй ажиллалаа.</a:t>
            </a:r>
          </a:p>
        </p:txBody>
      </p:sp>
      <p:sp>
        <p:nvSpPr>
          <p:cNvPr id="36" name="Rectangle 35"/>
          <p:cNvSpPr/>
          <p:nvPr/>
        </p:nvSpPr>
        <p:spPr>
          <a:xfrm>
            <a:off x="1209648" y="5028574"/>
            <a:ext cx="7209961" cy="1272874"/>
          </a:xfrm>
          <a:prstGeom prst="rect">
            <a:avLst/>
          </a:prstGeom>
        </p:spPr>
        <p:txBody>
          <a:bodyPr wrap="square" lIns="163281" tIns="81642" rIns="163281" bIns="81642">
            <a:spAutoFit/>
          </a:bodyPr>
          <a:lstStyle/>
          <a:p>
            <a:pPr algn="just" defTabSz="1632819"/>
            <a:r>
              <a:rPr lang="mn-MN" dirty="0">
                <a:solidFill>
                  <a:schemeClr val="bg1"/>
                </a:solidFill>
                <a:latin typeface="Arial" panose="020B0604020202020204" pitchFamily="34" charset="0"/>
                <a:ea typeface="Calibri"/>
                <a:cs typeface="Arial" panose="020B0604020202020204" pitchFamily="34" charset="0"/>
              </a:rPr>
              <a:t>Нийслэлийн иргэдийн Төлөөлөгчдийн Хурлын Тэргүүлэгчдийн 2021 оны 92 дугаар тогтоолоор 2020 онд 492,7 сая төгрөгийн ашигтай ажилласан 3 хуулийн этгээдээс 221,7 сая төгрөгийн ногдол ашгийг төвлөрүүлэхээр батлуулсан. </a:t>
            </a:r>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34791" t="28880" r="34791" b="27398"/>
          <a:stretch/>
        </p:blipFill>
        <p:spPr>
          <a:xfrm>
            <a:off x="3749783" y="3649515"/>
            <a:ext cx="1571160" cy="1270348"/>
          </a:xfrm>
          <a:prstGeom prst="rect">
            <a:avLst/>
          </a:prstGeom>
        </p:spPr>
      </p:pic>
      <p:grpSp>
        <p:nvGrpSpPr>
          <p:cNvPr id="38" name="Group 37"/>
          <p:cNvGrpSpPr/>
          <p:nvPr/>
        </p:nvGrpSpPr>
        <p:grpSpPr>
          <a:xfrm>
            <a:off x="670268" y="8231680"/>
            <a:ext cx="7962900" cy="1370214"/>
            <a:chOff x="0" y="0"/>
            <a:chExt cx="7034277" cy="5612888"/>
          </a:xfrm>
        </p:grpSpPr>
        <p:sp>
          <p:nvSpPr>
            <p:cNvPr id="39" name="Rounded Rectangle 38"/>
            <p:cNvSpPr/>
            <p:nvPr/>
          </p:nvSpPr>
          <p:spPr>
            <a:xfrm>
              <a:off x="0" y="0"/>
              <a:ext cx="7034277" cy="5612888"/>
            </a:xfrm>
            <a:prstGeom prst="roundRect">
              <a:avLst>
                <a:gd name="adj" fmla="val 10000"/>
              </a:avLst>
            </a:prstGeom>
            <a:solidFill>
              <a:srgbClr val="FFC200"/>
            </a:solidFill>
            <a:ln>
              <a:solidFill>
                <a:srgbClr val="FFC20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40" name="Rounded Rectangle 4"/>
            <p:cNvSpPr txBox="1"/>
            <p:nvPr/>
          </p:nvSpPr>
          <p:spPr>
            <a:xfrm>
              <a:off x="164396" y="750945"/>
              <a:ext cx="6705485" cy="4697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mn-MN" sz="3200" b="1" kern="1200" dirty="0">
                  <a:solidFill>
                    <a:srgbClr val="303082"/>
                  </a:solidFill>
                  <a:latin typeface="Arial" panose="020B0604020202020204" pitchFamily="34" charset="0"/>
                  <a:cs typeface="Arial" panose="020B0604020202020204" pitchFamily="34" charset="0"/>
                </a:rPr>
                <a:t>Нийт ногдол ашиг</a:t>
              </a:r>
              <a:endParaRPr lang="en-US" sz="3200" b="1" kern="1200" dirty="0">
                <a:solidFill>
                  <a:srgbClr val="303082"/>
                </a:solidFill>
                <a:effectLst/>
                <a:latin typeface="Arial" panose="020B0604020202020204" pitchFamily="34" charset="0"/>
                <a:cs typeface="Arial" panose="020B0604020202020204" pitchFamily="34" charset="0"/>
              </a:endParaRPr>
            </a:p>
            <a:p>
              <a:pPr lvl="0" algn="ctr" defTabSz="1600200">
                <a:lnSpc>
                  <a:spcPct val="90000"/>
                </a:lnSpc>
                <a:spcBef>
                  <a:spcPct val="0"/>
                </a:spcBef>
                <a:spcAft>
                  <a:spcPct val="35000"/>
                </a:spcAft>
              </a:pPr>
              <a:r>
                <a:rPr lang="mn-MN" sz="3200" b="0" kern="1200" dirty="0">
                  <a:solidFill>
                    <a:schemeClr val="tx1"/>
                  </a:solidFill>
                  <a:effectLst/>
                  <a:latin typeface="Arial" panose="020B0604020202020204" pitchFamily="34" charset="0"/>
                  <a:cs typeface="Arial" panose="020B0604020202020204" pitchFamily="34" charset="0"/>
                </a:rPr>
                <a:t>285,4 сая төгрөг</a:t>
              </a:r>
              <a:endParaRPr lang="en-US" sz="3200" b="0" kern="1200" dirty="0">
                <a:solidFill>
                  <a:schemeClr val="tx1"/>
                </a:solidFill>
                <a:effectLst/>
                <a:latin typeface="Arial" panose="020B0604020202020204" pitchFamily="34" charset="0"/>
                <a:cs typeface="Arial" panose="020B0604020202020204" pitchFamily="34" charset="0"/>
              </a:endParaRPr>
            </a:p>
          </p:txBody>
        </p:sp>
      </p:grpSp>
      <p:sp>
        <p:nvSpPr>
          <p:cNvPr id="41" name="Rounded Rectangle 40"/>
          <p:cNvSpPr/>
          <p:nvPr/>
        </p:nvSpPr>
        <p:spPr>
          <a:xfrm>
            <a:off x="9700852" y="3407167"/>
            <a:ext cx="7962900" cy="4403333"/>
          </a:xfrm>
          <a:prstGeom prst="roundRect">
            <a:avLst>
              <a:gd name="adj" fmla="val 11967"/>
            </a:avLst>
          </a:prstGeom>
          <a:solidFill>
            <a:srgbClr val="303082"/>
          </a:solidFill>
          <a:ln w="101600">
            <a:solidFill>
              <a:srgbClr val="FF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solidFill>
                <a:schemeClr val="bg1"/>
              </a:solidFill>
            </a:endParaRPr>
          </a:p>
        </p:txBody>
      </p:sp>
      <p:sp>
        <p:nvSpPr>
          <p:cNvPr id="43" name="Rectangle 42"/>
          <p:cNvSpPr/>
          <p:nvPr/>
        </p:nvSpPr>
        <p:spPr>
          <a:xfrm>
            <a:off x="10240232" y="5341043"/>
            <a:ext cx="7209961" cy="1642206"/>
          </a:xfrm>
          <a:prstGeom prst="rect">
            <a:avLst/>
          </a:prstGeom>
        </p:spPr>
        <p:txBody>
          <a:bodyPr wrap="square" lIns="163281" tIns="81642" rIns="163281" bIns="81642">
            <a:spAutoFit/>
          </a:bodyPr>
          <a:lstStyle/>
          <a:p>
            <a:pPr algn="just" defTabSz="1632819"/>
            <a:r>
              <a:rPr lang="mn-MN" sz="2400" dirty="0">
                <a:solidFill>
                  <a:schemeClr val="bg1"/>
                </a:solidFill>
                <a:latin typeface="Arial" panose="020B0604020202020204" pitchFamily="34" charset="0"/>
                <a:ea typeface="Calibri"/>
                <a:cs typeface="Arial" panose="020B0604020202020204" pitchFamily="34" charset="0"/>
              </a:rPr>
              <a:t>2022 оны эхний хагас жилийн ногдол ашгийн төлөвлөгөө 53.8 сая төгрөг. Үүнээс гүйцэтгэл – 59.3 сая төгрөг төвлөрүүлж 110.2</a:t>
            </a:r>
            <a:r>
              <a:rPr lang="en-US" sz="2400" dirty="0">
                <a:solidFill>
                  <a:schemeClr val="bg1"/>
                </a:solidFill>
                <a:latin typeface="Arial" panose="020B0604020202020204" pitchFamily="34" charset="0"/>
                <a:ea typeface="Calibri"/>
                <a:cs typeface="Arial" panose="020B0604020202020204" pitchFamily="34" charset="0"/>
              </a:rPr>
              <a:t>%-</a:t>
            </a:r>
            <a:r>
              <a:rPr lang="mn-MN" sz="2400" dirty="0">
                <a:solidFill>
                  <a:schemeClr val="bg1"/>
                </a:solidFill>
                <a:latin typeface="Arial" panose="020B0604020202020204" pitchFamily="34" charset="0"/>
                <a:ea typeface="Calibri"/>
                <a:cs typeface="Arial" panose="020B0604020202020204" pitchFamily="34" charset="0"/>
              </a:rPr>
              <a:t>ийн биелэлттэй ажиллалаа.</a:t>
            </a:r>
          </a:p>
        </p:txBody>
      </p:sp>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34791" t="28880" r="34791" b="27398"/>
          <a:stretch/>
        </p:blipFill>
        <p:spPr>
          <a:xfrm>
            <a:off x="12780367" y="3649515"/>
            <a:ext cx="1571160" cy="1270348"/>
          </a:xfrm>
          <a:prstGeom prst="rect">
            <a:avLst/>
          </a:prstGeom>
        </p:spPr>
      </p:pic>
      <p:grpSp>
        <p:nvGrpSpPr>
          <p:cNvPr id="45" name="Group 44"/>
          <p:cNvGrpSpPr/>
          <p:nvPr/>
        </p:nvGrpSpPr>
        <p:grpSpPr>
          <a:xfrm>
            <a:off x="9700852" y="8231680"/>
            <a:ext cx="7962900" cy="1370214"/>
            <a:chOff x="0" y="0"/>
            <a:chExt cx="7034277" cy="5612888"/>
          </a:xfrm>
        </p:grpSpPr>
        <p:sp>
          <p:nvSpPr>
            <p:cNvPr id="46" name="Rounded Rectangle 45"/>
            <p:cNvSpPr/>
            <p:nvPr/>
          </p:nvSpPr>
          <p:spPr>
            <a:xfrm>
              <a:off x="0" y="0"/>
              <a:ext cx="7034277" cy="5612888"/>
            </a:xfrm>
            <a:prstGeom prst="roundRect">
              <a:avLst>
                <a:gd name="adj" fmla="val 10000"/>
              </a:avLst>
            </a:prstGeom>
            <a:solidFill>
              <a:srgbClr val="FFC200"/>
            </a:solidFill>
            <a:ln>
              <a:solidFill>
                <a:srgbClr val="FFC20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57" name="Rounded Rectangle 4"/>
            <p:cNvSpPr txBox="1"/>
            <p:nvPr/>
          </p:nvSpPr>
          <p:spPr>
            <a:xfrm>
              <a:off x="164396" y="750945"/>
              <a:ext cx="6705485" cy="4697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mn-MN" sz="3200" b="1" kern="1200" dirty="0">
                  <a:solidFill>
                    <a:srgbClr val="303082"/>
                  </a:solidFill>
                  <a:latin typeface="Arial" panose="020B0604020202020204" pitchFamily="34" charset="0"/>
                  <a:cs typeface="Arial" panose="020B0604020202020204" pitchFamily="34" charset="0"/>
                </a:rPr>
                <a:t>Нийт ногдол ашиг</a:t>
              </a:r>
              <a:endParaRPr lang="en-US" sz="3200" b="1" kern="1200" dirty="0">
                <a:solidFill>
                  <a:srgbClr val="303082"/>
                </a:solidFill>
                <a:effectLst/>
                <a:latin typeface="Arial" panose="020B0604020202020204" pitchFamily="34" charset="0"/>
                <a:cs typeface="Arial" panose="020B0604020202020204" pitchFamily="34" charset="0"/>
              </a:endParaRPr>
            </a:p>
            <a:p>
              <a:pPr lvl="0" algn="ctr" defTabSz="1600200">
                <a:lnSpc>
                  <a:spcPct val="90000"/>
                </a:lnSpc>
                <a:spcBef>
                  <a:spcPct val="0"/>
                </a:spcBef>
                <a:spcAft>
                  <a:spcPct val="35000"/>
                </a:spcAft>
              </a:pPr>
              <a:r>
                <a:rPr lang="mn-MN" sz="3200" b="0" kern="1200" dirty="0">
                  <a:solidFill>
                    <a:schemeClr val="tx1"/>
                  </a:solidFill>
                  <a:effectLst/>
                  <a:latin typeface="Arial" panose="020B0604020202020204" pitchFamily="34" charset="0"/>
                  <a:cs typeface="Arial" panose="020B0604020202020204" pitchFamily="34" charset="0"/>
                </a:rPr>
                <a:t>59.3 сая төгрөг</a:t>
              </a:r>
              <a:endParaRPr lang="en-US" sz="3200" b="0" kern="1200" dirty="0">
                <a:solidFill>
                  <a:schemeClr val="tx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1727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1521974" y="3745454"/>
            <a:ext cx="14935200" cy="4446046"/>
          </a:xfrm>
          <a:prstGeom prst="roundRect">
            <a:avLst/>
          </a:prstGeom>
          <a:noFill/>
          <a:ln w="38100">
            <a:solidFill>
              <a:srgbClr val="FF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8" name="Picture 2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2517" r="50000"/>
          <a:stretch>
            <a:fillRect/>
          </a:stretch>
        </p:blipFill>
        <p:spPr>
          <a:xfrm>
            <a:off x="15858109" y="0"/>
            <a:ext cx="2429898" cy="2793557"/>
          </a:xfrm>
          <a:custGeom>
            <a:avLst/>
            <a:gdLst>
              <a:gd name="connsiteX0" fmla="*/ 0 w 2429896"/>
              <a:gd name="connsiteY0" fmla="*/ 0 h 2793556"/>
              <a:gd name="connsiteX1" fmla="*/ 2429896 w 2429896"/>
              <a:gd name="connsiteY1" fmla="*/ 0 h 2793556"/>
              <a:gd name="connsiteX2" fmla="*/ 2429896 w 2429896"/>
              <a:gd name="connsiteY2" fmla="*/ 2793556 h 2793556"/>
              <a:gd name="connsiteX3" fmla="*/ 0 w 2429896"/>
              <a:gd name="connsiteY3" fmla="*/ 2793556 h 2793556"/>
              <a:gd name="connsiteX4" fmla="*/ 0 w 2429896"/>
              <a:gd name="connsiteY4" fmla="*/ 0 h 279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896" h="2793556">
                <a:moveTo>
                  <a:pt x="0" y="0"/>
                </a:moveTo>
                <a:lnTo>
                  <a:pt x="2429896" y="0"/>
                </a:lnTo>
                <a:lnTo>
                  <a:pt x="2429896" y="2793556"/>
                </a:lnTo>
                <a:lnTo>
                  <a:pt x="0" y="2793556"/>
                </a:lnTo>
                <a:lnTo>
                  <a:pt x="0" y="0"/>
                </a:lnTo>
                <a:close/>
              </a:path>
            </a:pathLst>
          </a:custGeom>
        </p:spPr>
      </p:pic>
      <p:grpSp>
        <p:nvGrpSpPr>
          <p:cNvPr id="13" name="Group 13"/>
          <p:cNvGrpSpPr/>
          <p:nvPr/>
        </p:nvGrpSpPr>
        <p:grpSpPr>
          <a:xfrm>
            <a:off x="2665807" y="1198443"/>
            <a:ext cx="12647534" cy="1832875"/>
            <a:chOff x="0" y="0"/>
            <a:chExt cx="19622846" cy="2843735"/>
          </a:xfrm>
        </p:grpSpPr>
        <p:grpSp>
          <p:nvGrpSpPr>
            <p:cNvPr id="14" name="Group 14"/>
            <p:cNvGrpSpPr/>
            <p:nvPr/>
          </p:nvGrpSpPr>
          <p:grpSpPr>
            <a:xfrm>
              <a:off x="299050" y="303679"/>
              <a:ext cx="19021045" cy="2232251"/>
              <a:chOff x="0" y="0"/>
              <a:chExt cx="4825709" cy="566330"/>
            </a:xfrm>
          </p:grpSpPr>
          <p:sp>
            <p:nvSpPr>
              <p:cNvPr id="15" name="Freeform 15"/>
              <p:cNvSpPr/>
              <p:nvPr/>
            </p:nvSpPr>
            <p:spPr>
              <a:xfrm>
                <a:off x="0" y="0"/>
                <a:ext cx="4825709" cy="566330"/>
              </a:xfrm>
              <a:custGeom>
                <a:avLst/>
                <a:gdLst/>
                <a:ahLst/>
                <a:cxnLst/>
                <a:rect l="l" t="t" r="r" b="b"/>
                <a:pathLst>
                  <a:path w="4825709" h="566330">
                    <a:moveTo>
                      <a:pt x="0" y="0"/>
                    </a:moveTo>
                    <a:lnTo>
                      <a:pt x="4825709" y="0"/>
                    </a:lnTo>
                    <a:lnTo>
                      <a:pt x="4825709" y="566330"/>
                    </a:lnTo>
                    <a:lnTo>
                      <a:pt x="0" y="566330"/>
                    </a:lnTo>
                    <a:close/>
                  </a:path>
                </a:pathLst>
              </a:custGeom>
              <a:solidFill>
                <a:srgbClr val="303082"/>
              </a:solidFill>
            </p:spPr>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1184623" cy="1184623"/>
            </a:xfrm>
            <a:prstGeom prst="rect">
              <a:avLst/>
            </a:prstGeom>
          </p:spPr>
        </p:pic>
        <p:sp>
          <p:nvSpPr>
            <p:cNvPr id="17" name="TextBox 17"/>
            <p:cNvSpPr txBox="1"/>
            <p:nvPr/>
          </p:nvSpPr>
          <p:spPr>
            <a:xfrm>
              <a:off x="895304" y="846779"/>
              <a:ext cx="17828537" cy="1146049"/>
            </a:xfrm>
            <a:prstGeom prst="rect">
              <a:avLst/>
            </a:prstGeom>
          </p:spPr>
          <p:txBody>
            <a:bodyPr lIns="0" tIns="0" rIns="0" bIns="0" rtlCol="0" anchor="t">
              <a:spAutoFit/>
            </a:bodyPr>
            <a:lstStyle/>
            <a:p>
              <a:pPr algn="ctr"/>
              <a:r>
                <a:rPr lang="mn-MN" sz="2400" b="1" dirty="0">
                  <a:solidFill>
                    <a:srgbClr val="FFFFFF"/>
                  </a:solidFill>
                  <a:latin typeface="Arial" panose="020B0604020202020204" pitchFamily="34" charset="0"/>
                  <a:cs typeface="Arial" panose="020B0604020202020204" pitchFamily="34" charset="0"/>
                </a:rPr>
                <a:t>НИЙСЛЭЛИЙН ӨМЧИД ХИЙХ ХӨРӨНГӨ ОРУУЛАЛТЫН АЖИЛД ХОЛБОГДОХ ШИЙДВЭРИЙГ ҮНДЭСЛЭН ЗАХИАЛАГЧИЙН ХЯНАЛТ ТАВИХ</a:t>
              </a:r>
              <a:endParaRPr lang="en-US" sz="2400" b="1" dirty="0">
                <a:solidFill>
                  <a:srgbClr val="FFFFFF"/>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8438223" y="1659112"/>
              <a:ext cx="1184623" cy="1184623"/>
            </a:xfrm>
            <a:prstGeom prst="rect">
              <a:avLst/>
            </a:prstGeom>
          </p:spPr>
        </p:pic>
      </p:grpSp>
      <p:grpSp>
        <p:nvGrpSpPr>
          <p:cNvPr id="40" name="Group 39"/>
          <p:cNvGrpSpPr/>
          <p:nvPr/>
        </p:nvGrpSpPr>
        <p:grpSpPr>
          <a:xfrm>
            <a:off x="0" y="-4560"/>
            <a:ext cx="4191000" cy="488867"/>
            <a:chOff x="0" y="-4565"/>
            <a:chExt cx="4191000" cy="488867"/>
          </a:xfrm>
        </p:grpSpPr>
        <p:sp>
          <p:nvSpPr>
            <p:cNvPr id="12" name="Round Single Corner Rectangle 11"/>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3" name="Group 22"/>
            <p:cNvGrpSpPr/>
            <p:nvPr/>
          </p:nvGrpSpPr>
          <p:grpSpPr>
            <a:xfrm>
              <a:off x="228600" y="33753"/>
              <a:ext cx="375928" cy="375928"/>
              <a:chOff x="62067" y="154286"/>
              <a:chExt cx="375928" cy="375928"/>
            </a:xfrm>
          </p:grpSpPr>
          <p:sp>
            <p:nvSpPr>
              <p:cNvPr id="20" name="Oval 19"/>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30" name="Picture 8"/>
              <p:cNvPicPr>
                <a:picLocks noChangeAspect="1"/>
              </p:cNvPicPr>
              <p:nvPr/>
            </p:nvPicPr>
            <p:blipFill>
              <a:blip r:embed="rId7"/>
              <a:srcRect/>
              <a:stretch>
                <a:fillRect/>
              </a:stretch>
            </p:blipFill>
            <p:spPr>
              <a:xfrm>
                <a:off x="62067" y="154286"/>
                <a:ext cx="375928" cy="375928"/>
              </a:xfrm>
              <a:prstGeom prst="rect">
                <a:avLst/>
              </a:prstGeom>
            </p:spPr>
          </p:pic>
        </p:grpSp>
        <p:sp>
          <p:nvSpPr>
            <p:cNvPr id="34"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
        <p:nvSpPr>
          <p:cNvPr id="19" name="TextBox 19"/>
          <p:cNvSpPr txBox="1"/>
          <p:nvPr/>
        </p:nvSpPr>
        <p:spPr>
          <a:xfrm>
            <a:off x="2185122" y="4486421"/>
            <a:ext cx="13608904" cy="2954655"/>
          </a:xfrm>
          <a:prstGeom prst="rect">
            <a:avLst/>
          </a:prstGeom>
        </p:spPr>
        <p:txBody>
          <a:bodyPr wrap="square" lIns="0" tIns="0" rIns="0" bIns="0" rtlCol="0" anchor="t">
            <a:spAutoFit/>
          </a:bodyPr>
          <a:lstStyle/>
          <a:p>
            <a:pPr marL="457200" indent="-457200" algn="just">
              <a:buFont typeface="Wingdings" panose="05000000000000000000" pitchFamily="2" charset="2"/>
              <a:buChar char="Ø"/>
            </a:pPr>
            <a:r>
              <a:rPr lang="mn-MN" sz="3200" dirty="0">
                <a:latin typeface="Arial" panose="020B0604020202020204" pitchFamily="34" charset="0"/>
                <a:cs typeface="Arial" panose="020B0604020202020204" pitchFamily="34" charset="0"/>
              </a:rPr>
              <a:t>НЗД-ийн 2019-2022 оны 9 захирамжаар 5,820 сая төгрөгийн захиалагчийн хяналт тавьсан.</a:t>
            </a:r>
          </a:p>
          <a:p>
            <a:pPr marL="457200" indent="-457200" algn="just">
              <a:buFont typeface="Wingdings" panose="05000000000000000000" pitchFamily="2" charset="2"/>
              <a:buChar char="Ø"/>
            </a:pPr>
            <a:r>
              <a:rPr lang="mn-MN" sz="3200" dirty="0">
                <a:latin typeface="Arial" panose="020B0604020202020204" pitchFamily="34" charset="0"/>
                <a:cs typeface="Arial" panose="020B0604020202020204" pitchFamily="34" charset="0"/>
              </a:rPr>
              <a:t>НЗД-ийн 2019-2022 оны 2 төсөл арга хэмжээний 282 сая төгрөгийн санхүүжилт хүлээгдэж байна.</a:t>
            </a:r>
          </a:p>
          <a:p>
            <a:pPr marL="457200" indent="-457200" algn="just">
              <a:buFont typeface="Wingdings" panose="05000000000000000000" pitchFamily="2" charset="2"/>
              <a:buChar char="Ø"/>
            </a:pPr>
            <a:r>
              <a:rPr lang="mn-MN" sz="3200" dirty="0">
                <a:latin typeface="Arial" panose="020B0604020202020204" pitchFamily="34" charset="0"/>
                <a:cs typeface="Arial" panose="020B0604020202020204" pitchFamily="34" charset="0"/>
              </a:rPr>
              <a:t>Өмнөх оны захиалагчийн хяналт тавих ажлын гүйцэтгэгч 12 байгууллагын 182.2 сая төгрөгийн барьцааг чөлөөлсөн.</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73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2517" r="50000"/>
          <a:stretch>
            <a:fillRect/>
          </a:stretch>
        </p:blipFill>
        <p:spPr>
          <a:xfrm>
            <a:off x="15858109" y="0"/>
            <a:ext cx="2429898" cy="2793557"/>
          </a:xfrm>
          <a:custGeom>
            <a:avLst/>
            <a:gdLst>
              <a:gd name="connsiteX0" fmla="*/ 0 w 2429896"/>
              <a:gd name="connsiteY0" fmla="*/ 0 h 2793556"/>
              <a:gd name="connsiteX1" fmla="*/ 2429896 w 2429896"/>
              <a:gd name="connsiteY1" fmla="*/ 0 h 2793556"/>
              <a:gd name="connsiteX2" fmla="*/ 2429896 w 2429896"/>
              <a:gd name="connsiteY2" fmla="*/ 2793556 h 2793556"/>
              <a:gd name="connsiteX3" fmla="*/ 0 w 2429896"/>
              <a:gd name="connsiteY3" fmla="*/ 2793556 h 2793556"/>
              <a:gd name="connsiteX4" fmla="*/ 0 w 2429896"/>
              <a:gd name="connsiteY4" fmla="*/ 0 h 279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896" h="2793556">
                <a:moveTo>
                  <a:pt x="0" y="0"/>
                </a:moveTo>
                <a:lnTo>
                  <a:pt x="2429896" y="0"/>
                </a:lnTo>
                <a:lnTo>
                  <a:pt x="2429896" y="2793556"/>
                </a:lnTo>
                <a:lnTo>
                  <a:pt x="0" y="2793556"/>
                </a:lnTo>
                <a:lnTo>
                  <a:pt x="0" y="0"/>
                </a:lnTo>
                <a:close/>
              </a:path>
            </a:pathLst>
          </a:custGeom>
        </p:spPr>
      </p:pic>
      <p:grpSp>
        <p:nvGrpSpPr>
          <p:cNvPr id="13" name="Group 13"/>
          <p:cNvGrpSpPr/>
          <p:nvPr/>
        </p:nvGrpSpPr>
        <p:grpSpPr>
          <a:xfrm>
            <a:off x="4078751" y="704872"/>
            <a:ext cx="10211993" cy="1479917"/>
            <a:chOff x="0" y="0"/>
            <a:chExt cx="19622846" cy="2843735"/>
          </a:xfrm>
        </p:grpSpPr>
        <p:grpSp>
          <p:nvGrpSpPr>
            <p:cNvPr id="14" name="Group 14"/>
            <p:cNvGrpSpPr/>
            <p:nvPr/>
          </p:nvGrpSpPr>
          <p:grpSpPr>
            <a:xfrm>
              <a:off x="299050" y="303679"/>
              <a:ext cx="19021045" cy="2232251"/>
              <a:chOff x="0" y="0"/>
              <a:chExt cx="4825709" cy="566330"/>
            </a:xfrm>
          </p:grpSpPr>
          <p:sp>
            <p:nvSpPr>
              <p:cNvPr id="15" name="Freeform 15"/>
              <p:cNvSpPr/>
              <p:nvPr/>
            </p:nvSpPr>
            <p:spPr>
              <a:xfrm>
                <a:off x="0" y="0"/>
                <a:ext cx="4825709" cy="566330"/>
              </a:xfrm>
              <a:custGeom>
                <a:avLst/>
                <a:gdLst/>
                <a:ahLst/>
                <a:cxnLst/>
                <a:rect l="l" t="t" r="r" b="b"/>
                <a:pathLst>
                  <a:path w="4825709" h="566330">
                    <a:moveTo>
                      <a:pt x="0" y="0"/>
                    </a:moveTo>
                    <a:lnTo>
                      <a:pt x="4825709" y="0"/>
                    </a:lnTo>
                    <a:lnTo>
                      <a:pt x="4825709" y="566330"/>
                    </a:lnTo>
                    <a:lnTo>
                      <a:pt x="0" y="566330"/>
                    </a:lnTo>
                    <a:close/>
                  </a:path>
                </a:pathLst>
              </a:custGeom>
              <a:solidFill>
                <a:srgbClr val="303082"/>
              </a:solidFill>
            </p:spPr>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1184623" cy="1184623"/>
            </a:xfrm>
            <a:prstGeom prst="rect">
              <a:avLst/>
            </a:prstGeom>
          </p:spPr>
        </p:pic>
        <p:sp>
          <p:nvSpPr>
            <p:cNvPr id="17" name="TextBox 17"/>
            <p:cNvSpPr txBox="1"/>
            <p:nvPr/>
          </p:nvSpPr>
          <p:spPr>
            <a:xfrm>
              <a:off x="895304" y="945195"/>
              <a:ext cx="17828536" cy="946254"/>
            </a:xfrm>
            <a:prstGeom prst="rect">
              <a:avLst/>
            </a:prstGeom>
          </p:spPr>
          <p:txBody>
            <a:bodyPr lIns="0" tIns="0" rIns="0" bIns="0" rtlCol="0" anchor="t">
              <a:spAutoFit/>
            </a:bodyPr>
            <a:lstStyle/>
            <a:p>
              <a:pPr algn="ctr"/>
              <a:r>
                <a:rPr lang="mn-MN" sz="3200" b="1" dirty="0">
                  <a:solidFill>
                    <a:srgbClr val="FFFFFF"/>
                  </a:solidFill>
                  <a:latin typeface="Arial" panose="020B0604020202020204" pitchFamily="34" charset="0"/>
                  <a:cs typeface="Arial" panose="020B0604020202020204" pitchFamily="34" charset="0"/>
                </a:rPr>
                <a:t>БАЙГУУЛЛАГЫН ДОТООД ХЯНАЛТ ШАЛГАЛТ</a:t>
              </a:r>
              <a:endParaRPr lang="en-US" sz="3200" b="1" dirty="0">
                <a:solidFill>
                  <a:srgbClr val="FFFFFF"/>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8438223" y="1659112"/>
              <a:ext cx="1184623" cy="1184623"/>
            </a:xfrm>
            <a:prstGeom prst="rect">
              <a:avLst/>
            </a:prstGeom>
          </p:spPr>
        </p:pic>
      </p:grpSp>
      <p:grpSp>
        <p:nvGrpSpPr>
          <p:cNvPr id="40" name="Group 39"/>
          <p:cNvGrpSpPr/>
          <p:nvPr/>
        </p:nvGrpSpPr>
        <p:grpSpPr>
          <a:xfrm>
            <a:off x="0" y="-4560"/>
            <a:ext cx="4191000" cy="488867"/>
            <a:chOff x="0" y="-4565"/>
            <a:chExt cx="4191000" cy="488867"/>
          </a:xfrm>
        </p:grpSpPr>
        <p:sp>
          <p:nvSpPr>
            <p:cNvPr id="12" name="Round Single Corner Rectangle 11"/>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3" name="Group 22"/>
            <p:cNvGrpSpPr/>
            <p:nvPr/>
          </p:nvGrpSpPr>
          <p:grpSpPr>
            <a:xfrm>
              <a:off x="228600" y="33753"/>
              <a:ext cx="375928" cy="375928"/>
              <a:chOff x="62067" y="154286"/>
              <a:chExt cx="375928" cy="375928"/>
            </a:xfrm>
          </p:grpSpPr>
          <p:sp>
            <p:nvSpPr>
              <p:cNvPr id="20" name="Oval 19"/>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30" name="Picture 8"/>
              <p:cNvPicPr>
                <a:picLocks noChangeAspect="1"/>
              </p:cNvPicPr>
              <p:nvPr/>
            </p:nvPicPr>
            <p:blipFill>
              <a:blip r:embed="rId7"/>
              <a:srcRect/>
              <a:stretch>
                <a:fillRect/>
              </a:stretch>
            </p:blipFill>
            <p:spPr>
              <a:xfrm>
                <a:off x="62067" y="154286"/>
                <a:ext cx="375928" cy="375928"/>
              </a:xfrm>
              <a:prstGeom prst="rect">
                <a:avLst/>
              </a:prstGeom>
            </p:spPr>
          </p:pic>
        </p:grpSp>
        <p:sp>
          <p:nvSpPr>
            <p:cNvPr id="34"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
        <p:nvSpPr>
          <p:cNvPr id="19" name="TextBox 19"/>
          <p:cNvSpPr txBox="1"/>
          <p:nvPr/>
        </p:nvSpPr>
        <p:spPr>
          <a:xfrm>
            <a:off x="1100150" y="2400247"/>
            <a:ext cx="16310852" cy="4985980"/>
          </a:xfrm>
          <a:prstGeom prst="rect">
            <a:avLst/>
          </a:prstGeom>
        </p:spPr>
        <p:txBody>
          <a:bodyPr wrap="square" lIns="0" tIns="0" rIns="0" bIns="0" rtlCol="0" anchor="t">
            <a:spAutoFit/>
          </a:bodyPr>
          <a:lstStyle/>
          <a:p>
            <a:pPr algn="just"/>
            <a:r>
              <a:rPr lang="mn-MN" dirty="0">
                <a:latin typeface="Arial" panose="020B0604020202020204" pitchFamily="34" charset="0"/>
                <a:cs typeface="Arial" panose="020B0604020202020204" pitchFamily="34" charset="0"/>
              </a:rPr>
              <a:t>Газрын даргын 2022 оны А/79 дүгээр тушаалаар “Өмчийн хяналт, ашиглалт, дотоод аудитын хэлтсийн 2022 онд хийх хяналт шалгалтын төлөвлөгөө”-г батлуулан дараах хяналт шалгалтыг зохион байгуулсан. Үүнд:</a:t>
            </a:r>
            <a:endParaRPr lang="en-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mn-MN" dirty="0">
                <a:latin typeface="Arial" panose="020B0604020202020204" pitchFamily="34" charset="0"/>
                <a:cs typeface="Arial" panose="020B0604020202020204" pitchFamily="34" charset="0"/>
              </a:rPr>
              <a:t>“Нийслэлийн Соёлын төв өргөө”–ний өмч хөрөнгийн ашиглалт, захиран зарцуулалт, үр ашгийг дээшлүүлэхэд хамтран ажиллах, зөвлөн туслах ажлын удирдамжийн дагуу хяналт шалгалтыг хийж өмнөх оны түрээсийн төлбөр барагдуулах, түрээсийн гэрээ байгуулаагүй үйл ажиллагаа эрхэлж буй иргэн аж ахуйн нэгжийн эзэмшиж байгаа байр талбайг чөлөөлж, сонгон шалгаруулалт явуулан түрээсийн гэрээгээр эзэмшүүлэх болон цаашид авах бусад арга хэмжээний саналыг боловсруулж хугацаатай үүрэг даалгавар өгсөн.</a:t>
            </a:r>
            <a:endParaRPr lang="en-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mn-MN" dirty="0">
                <a:latin typeface="Arial" panose="020B0604020202020204" pitchFamily="34" charset="0"/>
                <a:cs typeface="Arial" panose="020B0604020202020204" pitchFamily="34" charset="0"/>
              </a:rPr>
              <a:t>Нийслэлийн өмчийн 34 хувийн оролцоотой “Хишиг-Уул” ХК-ийн үйл ажиллагаа, санхүүгийн үр дүнтэй танилцах ажлын удирдамжийн дагуу шалгалтыг зохион байгуулан Санхүүгийн зохицуулах хорооноос хяналт шалгалтыг хийлгүүлэхээр санал хүргүүлж шийдвэрлэсэн.</a:t>
            </a:r>
            <a:endParaRPr lang="en-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mn-MN" dirty="0">
                <a:latin typeface="Arial" panose="020B0604020202020204" pitchFamily="34" charset="0"/>
                <a:cs typeface="Arial" panose="020B0604020202020204" pitchFamily="34" charset="0"/>
              </a:rPr>
              <a:t>Эд хөрөнгийг түрээслэх журмын хэрэгжилтийг хангуулах хяналт шалгалтын удирдамжийн дагуу Сүхбаатар, Чингэлтэй, Сонгинохайрхан, Баянзүрх, Баянгол, Налайх, Багануур дүүргүүдийн нийслэлийн өмчийн байр талбайг түрээслэн үйл ажиллагаа эрхэлж буй аж ахуй нэгж, иргэдийн байр талбайн ашиглалт, түрээсийн үйл ажиллагаанд шалгалт хийн бусдад зөвшөөрөлгүй, дур мэдэн түрээсийн гэрээгүй эзэмшүүлсэн, түрээсийн орлого авсан, түрээсийн орлогын 60 хувийг төвлөрүүлээгүй зэрэг зөрчлийг арилгахыг холбогдох байгууллагуудад үүрэг болгосон.</a:t>
            </a:r>
            <a:endParaRPr lang="en-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mn-MN" dirty="0">
                <a:latin typeface="Arial" panose="020B0604020202020204" pitchFamily="34" charset="0"/>
                <a:cs typeface="Arial" panose="020B0604020202020204" pitchFamily="34" charset="0"/>
              </a:rPr>
              <a:t>Сонгинохайрхан дүүргийн 3-н хороонд байрлах ус хангамжийн шугам  сүлжээнд холбогдоогүй гэр хорооллын иргэдэд үйлчлэх зөөврийн ус түгээх 5 худгийн ашиглалт, үйл ажиллагааг шалган 947 дугаар худгийн үйл ажиллагаа бүрэн зогссон,  хагаралт, цууралт, суулт өгөх магадлалтай тул нийслэлийн Мэргэжлийн хяналтын газрын дүгнэлт гаргуулах, 948, 949  дүгээр ус түгээх газруудад эхлүүлсэн засварын ажлыг ойрын хугацаанд бүрэн дуусгах, 950, 951 дүгээр ус түгээх газруудад шаардлагатай засвар нөхөн сэргээлтийг барилгын ажил гүйцэтгэгч “Хайдло продект” ХХК-д даалгах санал боловсруулан удирдлагуудад танилцуулж нийслэлийн Мэргэжлийн хяналтын газрын дүгнэлт гаргуулах, захиалагчийн хяналтыг тавьж ажиллах талаар нийслэлийн Хөрөнгө оруулалтын газар албан бичиг хүргүүлсэн.</a:t>
            </a:r>
            <a:endParaRPr lang="en-US"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21891" t="24573" r="57240" b="32144"/>
          <a:stretch/>
        </p:blipFill>
        <p:spPr>
          <a:xfrm>
            <a:off x="1652107" y="8524229"/>
            <a:ext cx="955776" cy="1115071"/>
          </a:xfrm>
          <a:prstGeom prst="rect">
            <a:avLst/>
          </a:prstGeom>
        </p:spPr>
      </p:pic>
      <p:sp>
        <p:nvSpPr>
          <p:cNvPr id="22" name="TextBox 21">
            <a:extLst>
              <a:ext uri="{FF2B5EF4-FFF2-40B4-BE49-F238E27FC236}">
                <a16:creationId xmlns:a16="http://schemas.microsoft.com/office/drawing/2014/main" id="{FEFDA2BC-9DF7-42E8-8190-7ED52AEC89BC}"/>
              </a:ext>
            </a:extLst>
          </p:cNvPr>
          <p:cNvSpPr txBox="1"/>
          <p:nvPr/>
        </p:nvSpPr>
        <p:spPr>
          <a:xfrm>
            <a:off x="3429333" y="8722326"/>
            <a:ext cx="5363590" cy="718876"/>
          </a:xfrm>
          <a:prstGeom prst="rect">
            <a:avLst/>
          </a:prstGeom>
          <a:noFill/>
        </p:spPr>
        <p:txBody>
          <a:bodyPr wrap="square" lIns="163283" tIns="81642" rIns="163283" bIns="81642" rtlCol="0">
            <a:spAutoFit/>
          </a:bodyPr>
          <a:lstStyle/>
          <a:p>
            <a:pPr algn="just" defTabSz="1632832"/>
            <a:r>
              <a:rPr lang="mn-MN" dirty="0">
                <a:solidFill>
                  <a:prstClr val="black"/>
                </a:solidFill>
                <a:latin typeface="Arial" panose="020B0604020202020204" pitchFamily="34" charset="0"/>
                <a:cs typeface="Arial" panose="020B0604020202020204" pitchFamily="34" charset="0"/>
              </a:rPr>
              <a:t>Нийслэлийн өмчийн харилцааны газрын дотоод аудит, хяналт шалгалтын журам</a:t>
            </a:r>
          </a:p>
        </p:txBody>
      </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21891" t="24573" r="57240" b="32144"/>
          <a:stretch/>
        </p:blipFill>
        <p:spPr>
          <a:xfrm>
            <a:off x="9576574" y="8524229"/>
            <a:ext cx="955776" cy="1115071"/>
          </a:xfrm>
          <a:prstGeom prst="rect">
            <a:avLst/>
          </a:prstGeom>
        </p:spPr>
      </p:pic>
      <p:sp>
        <p:nvSpPr>
          <p:cNvPr id="26" name="TextBox 25">
            <a:extLst>
              <a:ext uri="{FF2B5EF4-FFF2-40B4-BE49-F238E27FC236}">
                <a16:creationId xmlns:a16="http://schemas.microsoft.com/office/drawing/2014/main" id="{FEFDA2BC-9DF7-42E8-8190-7ED52AEC89BC}"/>
              </a:ext>
            </a:extLst>
          </p:cNvPr>
          <p:cNvSpPr txBox="1"/>
          <p:nvPr/>
        </p:nvSpPr>
        <p:spPr>
          <a:xfrm>
            <a:off x="11353800" y="8722326"/>
            <a:ext cx="5363590" cy="718876"/>
          </a:xfrm>
          <a:prstGeom prst="rect">
            <a:avLst/>
          </a:prstGeom>
          <a:noFill/>
        </p:spPr>
        <p:txBody>
          <a:bodyPr wrap="square" lIns="163283" tIns="81642" rIns="163283" bIns="81642" rtlCol="0">
            <a:spAutoFit/>
          </a:bodyPr>
          <a:lstStyle/>
          <a:p>
            <a:pPr algn="just" defTabSz="1632832"/>
            <a:r>
              <a:rPr lang="mn-MN" dirty="0">
                <a:solidFill>
                  <a:prstClr val="black"/>
                </a:solidFill>
                <a:latin typeface="Arial" panose="020B0604020202020204" pitchFamily="34" charset="0"/>
                <a:cs typeface="Arial" panose="020B0604020202020204" pitchFamily="34" charset="0"/>
              </a:rPr>
              <a:t>Нийслэлийн өмчид хяналт шалгалт хийх журам</a:t>
            </a:r>
          </a:p>
        </p:txBody>
      </p:sp>
      <p:sp>
        <p:nvSpPr>
          <p:cNvPr id="27" name="TextBox 26">
            <a:extLst>
              <a:ext uri="{FF2B5EF4-FFF2-40B4-BE49-F238E27FC236}">
                <a16:creationId xmlns:a16="http://schemas.microsoft.com/office/drawing/2014/main" id="{FEFDA2BC-9DF7-42E8-8190-7ED52AEC89BC}"/>
              </a:ext>
            </a:extLst>
          </p:cNvPr>
          <p:cNvSpPr txBox="1"/>
          <p:nvPr/>
        </p:nvSpPr>
        <p:spPr>
          <a:xfrm>
            <a:off x="1652106" y="7881810"/>
            <a:ext cx="15065284" cy="488044"/>
          </a:xfrm>
          <a:prstGeom prst="rect">
            <a:avLst/>
          </a:prstGeom>
          <a:noFill/>
        </p:spPr>
        <p:txBody>
          <a:bodyPr wrap="square" lIns="163283" tIns="81642" rIns="163283" bIns="81642" rtlCol="0">
            <a:spAutoFit/>
          </a:bodyPr>
          <a:lstStyle/>
          <a:p>
            <a:pPr algn="ctr" defTabSz="1632832"/>
            <a:r>
              <a:rPr lang="mn-MN" sz="2000" b="1" dirty="0">
                <a:solidFill>
                  <a:srgbClr val="FFC000"/>
                </a:solidFill>
                <a:latin typeface="Arial" panose="020B0604020202020204" pitchFamily="34" charset="0"/>
                <a:cs typeface="Arial" panose="020B0604020202020204" pitchFamily="34" charset="0"/>
              </a:rPr>
              <a:t>НӨХГ-ЫН ДАРГЫН 2022 ОНЫ А/102 ДУГААР ТУШААЛААР БАТЛАГДСАН ЖУРАМ</a:t>
            </a:r>
          </a:p>
        </p:txBody>
      </p:sp>
      <p:sp>
        <p:nvSpPr>
          <p:cNvPr id="29" name="AutoShape 9"/>
          <p:cNvSpPr/>
          <p:nvPr/>
        </p:nvSpPr>
        <p:spPr>
          <a:xfrm>
            <a:off x="1071207" y="7658100"/>
            <a:ext cx="16225153" cy="0"/>
          </a:xfrm>
          <a:prstGeom prst="line">
            <a:avLst/>
          </a:prstGeom>
          <a:ln w="47625" cap="rnd">
            <a:solidFill>
              <a:srgbClr val="FFC200"/>
            </a:solidFill>
            <a:prstDash val="sysDot"/>
            <a:headEnd type="none" w="sm" len="sm"/>
            <a:tailEnd type="none" w="sm" len="sm"/>
          </a:ln>
        </p:spPr>
      </p:sp>
    </p:spTree>
    <p:extLst>
      <p:ext uri="{BB962C8B-B14F-4D97-AF65-F5344CB8AC3E}">
        <p14:creationId xmlns:p14="http://schemas.microsoft.com/office/powerpoint/2010/main" val="978680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2517" r="50000"/>
          <a:stretch>
            <a:fillRect/>
          </a:stretch>
        </p:blipFill>
        <p:spPr>
          <a:xfrm>
            <a:off x="15858109" y="0"/>
            <a:ext cx="2429898" cy="2793557"/>
          </a:xfrm>
          <a:custGeom>
            <a:avLst/>
            <a:gdLst>
              <a:gd name="connsiteX0" fmla="*/ 0 w 2429896"/>
              <a:gd name="connsiteY0" fmla="*/ 0 h 2793556"/>
              <a:gd name="connsiteX1" fmla="*/ 2429896 w 2429896"/>
              <a:gd name="connsiteY1" fmla="*/ 0 h 2793556"/>
              <a:gd name="connsiteX2" fmla="*/ 2429896 w 2429896"/>
              <a:gd name="connsiteY2" fmla="*/ 2793556 h 2793556"/>
              <a:gd name="connsiteX3" fmla="*/ 0 w 2429896"/>
              <a:gd name="connsiteY3" fmla="*/ 2793556 h 2793556"/>
              <a:gd name="connsiteX4" fmla="*/ 0 w 2429896"/>
              <a:gd name="connsiteY4" fmla="*/ 0 h 279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896" h="2793556">
                <a:moveTo>
                  <a:pt x="0" y="0"/>
                </a:moveTo>
                <a:lnTo>
                  <a:pt x="2429896" y="0"/>
                </a:lnTo>
                <a:lnTo>
                  <a:pt x="2429896" y="2793556"/>
                </a:lnTo>
                <a:lnTo>
                  <a:pt x="0" y="2793556"/>
                </a:lnTo>
                <a:lnTo>
                  <a:pt x="0" y="0"/>
                </a:lnTo>
                <a:close/>
              </a:path>
            </a:pathLst>
          </a:custGeom>
        </p:spPr>
      </p:pic>
      <p:grpSp>
        <p:nvGrpSpPr>
          <p:cNvPr id="13" name="Group 13"/>
          <p:cNvGrpSpPr/>
          <p:nvPr/>
        </p:nvGrpSpPr>
        <p:grpSpPr>
          <a:xfrm>
            <a:off x="2665807" y="1198443"/>
            <a:ext cx="12647534" cy="1832875"/>
            <a:chOff x="0" y="0"/>
            <a:chExt cx="19622846" cy="2843735"/>
          </a:xfrm>
        </p:grpSpPr>
        <p:grpSp>
          <p:nvGrpSpPr>
            <p:cNvPr id="14" name="Group 14"/>
            <p:cNvGrpSpPr/>
            <p:nvPr/>
          </p:nvGrpSpPr>
          <p:grpSpPr>
            <a:xfrm>
              <a:off x="299050" y="303679"/>
              <a:ext cx="19021045" cy="2232251"/>
              <a:chOff x="0" y="0"/>
              <a:chExt cx="4825709" cy="566330"/>
            </a:xfrm>
          </p:grpSpPr>
          <p:sp>
            <p:nvSpPr>
              <p:cNvPr id="15" name="Freeform 15"/>
              <p:cNvSpPr/>
              <p:nvPr/>
            </p:nvSpPr>
            <p:spPr>
              <a:xfrm>
                <a:off x="0" y="0"/>
                <a:ext cx="4825709" cy="566330"/>
              </a:xfrm>
              <a:custGeom>
                <a:avLst/>
                <a:gdLst/>
                <a:ahLst/>
                <a:cxnLst/>
                <a:rect l="l" t="t" r="r" b="b"/>
                <a:pathLst>
                  <a:path w="4825709" h="566330">
                    <a:moveTo>
                      <a:pt x="0" y="0"/>
                    </a:moveTo>
                    <a:lnTo>
                      <a:pt x="4825709" y="0"/>
                    </a:lnTo>
                    <a:lnTo>
                      <a:pt x="4825709" y="566330"/>
                    </a:lnTo>
                    <a:lnTo>
                      <a:pt x="0" y="566330"/>
                    </a:lnTo>
                    <a:close/>
                  </a:path>
                </a:pathLst>
              </a:custGeom>
              <a:solidFill>
                <a:srgbClr val="303082"/>
              </a:solidFill>
            </p:spPr>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1184623" cy="1184623"/>
            </a:xfrm>
            <a:prstGeom prst="rect">
              <a:avLst/>
            </a:prstGeom>
          </p:spPr>
        </p:pic>
        <p:sp>
          <p:nvSpPr>
            <p:cNvPr id="17" name="TextBox 17"/>
            <p:cNvSpPr txBox="1"/>
            <p:nvPr/>
          </p:nvSpPr>
          <p:spPr>
            <a:xfrm>
              <a:off x="895304" y="903049"/>
              <a:ext cx="17828537" cy="955040"/>
            </a:xfrm>
            <a:prstGeom prst="rect">
              <a:avLst/>
            </a:prstGeom>
          </p:spPr>
          <p:txBody>
            <a:bodyPr lIns="0" tIns="0" rIns="0" bIns="0" rtlCol="0" anchor="t">
              <a:spAutoFit/>
            </a:bodyPr>
            <a:lstStyle/>
            <a:p>
              <a:pPr algn="ctr"/>
              <a:r>
                <a:rPr lang="mn-MN" sz="4000" b="1" dirty="0">
                  <a:solidFill>
                    <a:srgbClr val="FFFFFF"/>
                  </a:solidFill>
                  <a:latin typeface="Arial" panose="020B0604020202020204" pitchFamily="34" charset="0"/>
                  <a:cs typeface="Arial" panose="020B0604020202020204" pitchFamily="34" charset="0"/>
                </a:rPr>
                <a:t>АЛБАН БИЧИГ ШИЙДВЭРЛЭЛТ</a:t>
              </a:r>
              <a:endParaRPr lang="en-US" sz="4000" b="1" dirty="0">
                <a:solidFill>
                  <a:srgbClr val="FFFFFF"/>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8438223" y="1659112"/>
              <a:ext cx="1184623" cy="1184623"/>
            </a:xfrm>
            <a:prstGeom prst="rect">
              <a:avLst/>
            </a:prstGeom>
          </p:spPr>
        </p:pic>
      </p:grpSp>
      <p:grpSp>
        <p:nvGrpSpPr>
          <p:cNvPr id="40" name="Group 39"/>
          <p:cNvGrpSpPr/>
          <p:nvPr/>
        </p:nvGrpSpPr>
        <p:grpSpPr>
          <a:xfrm>
            <a:off x="0" y="-4560"/>
            <a:ext cx="4191000" cy="488867"/>
            <a:chOff x="0" y="-4565"/>
            <a:chExt cx="4191000" cy="488867"/>
          </a:xfrm>
        </p:grpSpPr>
        <p:sp>
          <p:nvSpPr>
            <p:cNvPr id="12" name="Round Single Corner Rectangle 11"/>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3" name="Group 22"/>
            <p:cNvGrpSpPr/>
            <p:nvPr/>
          </p:nvGrpSpPr>
          <p:grpSpPr>
            <a:xfrm>
              <a:off x="228600" y="33753"/>
              <a:ext cx="375928" cy="375928"/>
              <a:chOff x="62067" y="154286"/>
              <a:chExt cx="375928" cy="375928"/>
            </a:xfrm>
          </p:grpSpPr>
          <p:sp>
            <p:nvSpPr>
              <p:cNvPr id="20" name="Oval 19"/>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30" name="Picture 8"/>
              <p:cNvPicPr>
                <a:picLocks noChangeAspect="1"/>
              </p:cNvPicPr>
              <p:nvPr/>
            </p:nvPicPr>
            <p:blipFill>
              <a:blip r:embed="rId7"/>
              <a:srcRect/>
              <a:stretch>
                <a:fillRect/>
              </a:stretch>
            </p:blipFill>
            <p:spPr>
              <a:xfrm>
                <a:off x="62067" y="154286"/>
                <a:ext cx="375928" cy="375928"/>
              </a:xfrm>
              <a:prstGeom prst="rect">
                <a:avLst/>
              </a:prstGeom>
            </p:spPr>
          </p:pic>
        </p:grpSp>
        <p:sp>
          <p:nvSpPr>
            <p:cNvPr id="34"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
        <p:nvSpPr>
          <p:cNvPr id="19" name="TextBox 19"/>
          <p:cNvSpPr txBox="1"/>
          <p:nvPr/>
        </p:nvSpPr>
        <p:spPr>
          <a:xfrm>
            <a:off x="1676400" y="3752136"/>
            <a:ext cx="14867509" cy="738664"/>
          </a:xfrm>
          <a:prstGeom prst="rect">
            <a:avLst/>
          </a:prstGeom>
        </p:spPr>
        <p:txBody>
          <a:bodyPr wrap="square" lIns="0" tIns="0" rIns="0" bIns="0" rtlCol="0" anchor="t">
            <a:spAutoFit/>
          </a:bodyPr>
          <a:lstStyle/>
          <a:p>
            <a:pPr marL="457200" indent="-457200"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2022 </a:t>
            </a:r>
            <a:r>
              <a:rPr lang="mn-MN" sz="2400" dirty="0">
                <a:latin typeface="Arial" panose="020B0604020202020204" pitchFamily="34" charset="0"/>
                <a:cs typeface="Arial" panose="020B0604020202020204" pitchFamily="34" charset="0"/>
              </a:rPr>
              <a:t>оны эхний хагас жилийн байдлаар нийт </a:t>
            </a:r>
            <a:r>
              <a:rPr lang="mn-MN" sz="2400" b="1" dirty="0">
                <a:latin typeface="Arial" panose="020B0604020202020204" pitchFamily="34" charset="0"/>
                <a:cs typeface="Arial" panose="020B0604020202020204" pitchFamily="34" charset="0"/>
              </a:rPr>
              <a:t>2,015</a:t>
            </a:r>
            <a:r>
              <a:rPr lang="mn-MN" sz="2400" dirty="0">
                <a:latin typeface="Arial" panose="020B0604020202020204" pitchFamily="34" charset="0"/>
                <a:cs typeface="Arial" panose="020B0604020202020204" pitchFamily="34" charset="0"/>
              </a:rPr>
              <a:t> албан бичиг хүлээн авч, шийдвэрлэлт </a:t>
            </a:r>
            <a:r>
              <a:rPr lang="mn-MN" sz="2400" b="1" dirty="0">
                <a:latin typeface="Arial" panose="020B0604020202020204" pitchFamily="34" charset="0"/>
                <a:cs typeface="Arial" panose="020B0604020202020204" pitchFamily="34" charset="0"/>
              </a:rPr>
              <a:t>99.5%</a:t>
            </a:r>
            <a:r>
              <a:rPr lang="mn-MN" sz="2400" dirty="0">
                <a:latin typeface="Arial" panose="020B0604020202020204" pitchFamily="34" charset="0"/>
                <a:cs typeface="Arial" panose="020B0604020202020204" pitchFamily="34" charset="0"/>
              </a:rPr>
              <a:t>, шийдвэрлэлтийн дундаж хугацаа (хоног) </a:t>
            </a:r>
            <a:r>
              <a:rPr lang="mn-MN" sz="2400" b="1" dirty="0">
                <a:latin typeface="Arial" panose="020B0604020202020204" pitchFamily="34" charset="0"/>
                <a:cs typeface="Arial" panose="020B0604020202020204" pitchFamily="34" charset="0"/>
              </a:rPr>
              <a:t>7.51 </a:t>
            </a:r>
            <a:r>
              <a:rPr lang="mn-MN" sz="2400" dirty="0">
                <a:latin typeface="Arial" panose="020B0604020202020204" pitchFamily="34" charset="0"/>
                <a:cs typeface="Arial" panose="020B0604020202020204" pitchFamily="34" charset="0"/>
              </a:rPr>
              <a:t>үнэлгээтэй байна. </a:t>
            </a:r>
            <a:endParaRPr lang="en-US" sz="2400" dirty="0">
              <a:latin typeface="Arial" panose="020B0604020202020204" pitchFamily="34" charset="0"/>
              <a:cs typeface="Arial" panose="020B0604020202020204" pitchFamily="34" charset="0"/>
            </a:endParaRPr>
          </a:p>
        </p:txBody>
      </p:sp>
      <p:graphicFrame>
        <p:nvGraphicFramePr>
          <p:cNvPr id="21" name="Chart 20"/>
          <p:cNvGraphicFramePr/>
          <p:nvPr>
            <p:extLst>
              <p:ext uri="{D42A27DB-BD31-4B8C-83A1-F6EECF244321}">
                <p14:modId xmlns:p14="http://schemas.microsoft.com/office/powerpoint/2010/main" val="869878518"/>
              </p:ext>
            </p:extLst>
          </p:nvPr>
        </p:nvGraphicFramePr>
        <p:xfrm>
          <a:off x="1676400" y="5143500"/>
          <a:ext cx="8382000" cy="457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91095242"/>
              </p:ext>
            </p:extLst>
          </p:nvPr>
        </p:nvGraphicFramePr>
        <p:xfrm>
          <a:off x="10677018" y="5905500"/>
          <a:ext cx="6315581" cy="3251166"/>
        </p:xfrm>
        <a:graphic>
          <a:graphicData uri="http://schemas.openxmlformats.org/drawingml/2006/table">
            <a:tbl>
              <a:tblPr firstRow="1" firstCol="1" bandRow="1">
                <a:tableStyleId>{00A15C55-8517-42AA-B614-E9B94910E393}</a:tableStyleId>
              </a:tblPr>
              <a:tblGrid>
                <a:gridCol w="524643">
                  <a:extLst>
                    <a:ext uri="{9D8B030D-6E8A-4147-A177-3AD203B41FA5}">
                      <a16:colId xmlns:a16="http://schemas.microsoft.com/office/drawing/2014/main" val="2436494166"/>
                    </a:ext>
                  </a:extLst>
                </a:gridCol>
                <a:gridCol w="4909610">
                  <a:extLst>
                    <a:ext uri="{9D8B030D-6E8A-4147-A177-3AD203B41FA5}">
                      <a16:colId xmlns:a16="http://schemas.microsoft.com/office/drawing/2014/main" val="3467010753"/>
                    </a:ext>
                  </a:extLst>
                </a:gridCol>
                <a:gridCol w="881328">
                  <a:extLst>
                    <a:ext uri="{9D8B030D-6E8A-4147-A177-3AD203B41FA5}">
                      <a16:colId xmlns:a16="http://schemas.microsoft.com/office/drawing/2014/main" val="2226371891"/>
                    </a:ext>
                  </a:extLst>
                </a:gridCol>
              </a:tblGrid>
              <a:tr h="728383">
                <a:tc>
                  <a:txBody>
                    <a:bodyPr/>
                    <a:lstStyle/>
                    <a:p>
                      <a:pPr marL="14605" algn="ctr">
                        <a:lnSpc>
                          <a:spcPct val="150000"/>
                        </a:lnSpc>
                        <a:spcAft>
                          <a:spcPts val="0"/>
                        </a:spcAft>
                      </a:pPr>
                      <a:r>
                        <a:rPr lang="mn-MN" sz="1200" dirty="0">
                          <a:effectLst/>
                          <a:latin typeface="Arial" panose="020B0604020202020204" pitchFamily="34" charset="0"/>
                          <a:cs typeface="Arial" panose="020B0604020202020204" pitchFamily="34" charset="0"/>
                        </a:rPr>
                        <a:t>Д/Д</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50000"/>
                        </a:lnSpc>
                        <a:spcAft>
                          <a:spcPts val="0"/>
                        </a:spcAft>
                      </a:pPr>
                      <a:r>
                        <a:rPr lang="mn-MN" sz="1200" dirty="0">
                          <a:effectLst/>
                          <a:latin typeface="Arial" panose="020B0604020202020204" pitchFamily="34" charset="0"/>
                          <a:cs typeface="Arial" panose="020B0604020202020204" pitchFamily="34" charset="0"/>
                        </a:rPr>
                        <a:t>Хэлтэс нэгж</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50000"/>
                        </a:lnSpc>
                        <a:spcAft>
                          <a:spcPts val="0"/>
                        </a:spcAft>
                      </a:pPr>
                      <a:r>
                        <a:rPr lang="mn-MN" sz="1200" dirty="0">
                          <a:effectLst/>
                          <a:latin typeface="Arial" panose="020B0604020202020204" pitchFamily="34" charset="0"/>
                          <a:cs typeface="Arial" panose="020B0604020202020204" pitchFamily="34" charset="0"/>
                        </a:rPr>
                        <a:t>Нийт</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extLst>
                  <a:ext uri="{0D108BD9-81ED-4DB2-BD59-A6C34878D82A}">
                    <a16:rowId xmlns:a16="http://schemas.microsoft.com/office/drawing/2014/main" val="1547620204"/>
                  </a:ext>
                </a:extLst>
              </a:tr>
              <a:tr h="497873">
                <a:tc>
                  <a:txBody>
                    <a:bodyPr/>
                    <a:lstStyle/>
                    <a:p>
                      <a:pPr marL="14605" algn="ctr">
                        <a:lnSpc>
                          <a:spcPct val="150000"/>
                        </a:lnSpc>
                        <a:spcAft>
                          <a:spcPts val="0"/>
                        </a:spcAft>
                      </a:pPr>
                      <a:r>
                        <a:rPr lang="mn-MN" sz="1200" dirty="0">
                          <a:effectLst/>
                          <a:latin typeface="Arial" panose="020B0604020202020204" pitchFamily="34" charset="0"/>
                          <a:cs typeface="Arial" panose="020B0604020202020204" pitchFamily="34" charset="0"/>
                        </a:rPr>
                        <a:t>1</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nSpc>
                          <a:spcPct val="150000"/>
                        </a:lnSpc>
                        <a:spcAft>
                          <a:spcPts val="0"/>
                        </a:spcAft>
                      </a:pPr>
                      <a:r>
                        <a:rPr lang="mn-MN" sz="1200" dirty="0">
                          <a:effectLst/>
                          <a:latin typeface="Arial" panose="020B0604020202020204" pitchFamily="34" charset="0"/>
                          <a:cs typeface="Arial" panose="020B0604020202020204" pitchFamily="34" charset="0"/>
                        </a:rPr>
                        <a:t>Захиргаа, төлөвлөлт, санхүүгийн хэлтэс</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50000"/>
                        </a:lnSpc>
                        <a:spcAft>
                          <a:spcPts val="0"/>
                        </a:spcAft>
                      </a:pPr>
                      <a:r>
                        <a:rPr lang="mn-MN" sz="1200">
                          <a:effectLst/>
                          <a:latin typeface="Arial" panose="020B0604020202020204" pitchFamily="34" charset="0"/>
                          <a:cs typeface="Arial" panose="020B0604020202020204" pitchFamily="34" charset="0"/>
                        </a:rPr>
                        <a:t>238</a:t>
                      </a:r>
                      <a:endParaRPr lang="en-US" sz="120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32923310"/>
                  </a:ext>
                </a:extLst>
              </a:tr>
              <a:tr h="497873">
                <a:tc>
                  <a:txBody>
                    <a:bodyPr/>
                    <a:lstStyle/>
                    <a:p>
                      <a:pPr marL="14605" algn="ctr">
                        <a:lnSpc>
                          <a:spcPct val="150000"/>
                        </a:lnSpc>
                        <a:spcAft>
                          <a:spcPts val="0"/>
                        </a:spcAft>
                      </a:pPr>
                      <a:r>
                        <a:rPr lang="mn-MN" sz="1200" dirty="0">
                          <a:effectLst/>
                          <a:latin typeface="Arial" panose="020B0604020202020204" pitchFamily="34" charset="0"/>
                          <a:cs typeface="Arial" panose="020B0604020202020204" pitchFamily="34" charset="0"/>
                        </a:rPr>
                        <a:t>2</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nSpc>
                          <a:spcPct val="150000"/>
                        </a:lnSpc>
                        <a:spcAft>
                          <a:spcPts val="0"/>
                        </a:spcAft>
                      </a:pPr>
                      <a:r>
                        <a:rPr lang="mn-MN" sz="1200" dirty="0">
                          <a:effectLst/>
                          <a:latin typeface="Arial" panose="020B0604020202020204" pitchFamily="34" charset="0"/>
                          <a:cs typeface="Arial" panose="020B0604020202020204" pitchFamily="34" charset="0"/>
                        </a:rPr>
                        <a:t>Өмчийн бүртгэл, мэдээллийн хэлтэс</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50000"/>
                        </a:lnSpc>
                        <a:spcAft>
                          <a:spcPts val="0"/>
                        </a:spcAft>
                      </a:pPr>
                      <a:r>
                        <a:rPr lang="mn-MN" sz="1200">
                          <a:effectLst/>
                          <a:latin typeface="Arial" panose="020B0604020202020204" pitchFamily="34" charset="0"/>
                          <a:cs typeface="Arial" panose="020B0604020202020204" pitchFamily="34" charset="0"/>
                        </a:rPr>
                        <a:t>362</a:t>
                      </a:r>
                      <a:endParaRPr lang="en-US" sz="120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33642918"/>
                  </a:ext>
                </a:extLst>
              </a:tr>
              <a:tr h="497873">
                <a:tc>
                  <a:txBody>
                    <a:bodyPr/>
                    <a:lstStyle/>
                    <a:p>
                      <a:pPr marL="14605" algn="ctr">
                        <a:lnSpc>
                          <a:spcPct val="150000"/>
                        </a:lnSpc>
                        <a:spcAft>
                          <a:spcPts val="0"/>
                        </a:spcAft>
                      </a:pPr>
                      <a:r>
                        <a:rPr lang="mn-MN" sz="1200" dirty="0">
                          <a:effectLst/>
                          <a:latin typeface="Arial" panose="020B0604020202020204" pitchFamily="34" charset="0"/>
                          <a:cs typeface="Arial" panose="020B0604020202020204" pitchFamily="34" charset="0"/>
                        </a:rPr>
                        <a:t>3</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nSpc>
                          <a:spcPct val="150000"/>
                        </a:lnSpc>
                        <a:spcAft>
                          <a:spcPts val="0"/>
                        </a:spcAft>
                      </a:pPr>
                      <a:r>
                        <a:rPr lang="mn-MN" sz="1200" dirty="0">
                          <a:effectLst/>
                          <a:latin typeface="Arial" panose="020B0604020202020204" pitchFamily="34" charset="0"/>
                          <a:cs typeface="Arial" panose="020B0604020202020204" pitchFamily="34" charset="0"/>
                        </a:rPr>
                        <a:t>Өмчийн менежментийн хэлтэс</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50000"/>
                        </a:lnSpc>
                        <a:spcAft>
                          <a:spcPts val="0"/>
                        </a:spcAft>
                      </a:pPr>
                      <a:r>
                        <a:rPr lang="mn-MN" sz="1200">
                          <a:effectLst/>
                          <a:latin typeface="Arial" panose="020B0604020202020204" pitchFamily="34" charset="0"/>
                          <a:cs typeface="Arial" panose="020B0604020202020204" pitchFamily="34" charset="0"/>
                        </a:rPr>
                        <a:t>189</a:t>
                      </a:r>
                      <a:endParaRPr lang="en-US" sz="120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69098907"/>
                  </a:ext>
                </a:extLst>
              </a:tr>
              <a:tr h="497873">
                <a:tc>
                  <a:txBody>
                    <a:bodyPr/>
                    <a:lstStyle/>
                    <a:p>
                      <a:pPr marL="14605" algn="ctr">
                        <a:lnSpc>
                          <a:spcPct val="150000"/>
                        </a:lnSpc>
                        <a:spcAft>
                          <a:spcPts val="0"/>
                        </a:spcAft>
                      </a:pPr>
                      <a:r>
                        <a:rPr lang="mn-MN" sz="1200" dirty="0">
                          <a:effectLst/>
                          <a:latin typeface="Arial" panose="020B0604020202020204" pitchFamily="34" charset="0"/>
                          <a:cs typeface="Arial" panose="020B0604020202020204" pitchFamily="34" charset="0"/>
                        </a:rPr>
                        <a:t>4</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nSpc>
                          <a:spcPct val="150000"/>
                        </a:lnSpc>
                        <a:spcAft>
                          <a:spcPts val="0"/>
                        </a:spcAft>
                      </a:pPr>
                      <a:r>
                        <a:rPr lang="mn-MN" sz="1200" dirty="0">
                          <a:effectLst/>
                          <a:latin typeface="Arial" panose="020B0604020202020204" pitchFamily="34" charset="0"/>
                          <a:cs typeface="Arial" panose="020B0604020202020204" pitchFamily="34" charset="0"/>
                        </a:rPr>
                        <a:t>Өмчийн хяналт, ашиглалт, дотоод аудитын хэлтэс</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50000"/>
                        </a:lnSpc>
                        <a:spcAft>
                          <a:spcPts val="0"/>
                        </a:spcAft>
                      </a:pPr>
                      <a:r>
                        <a:rPr lang="mn-MN" sz="1200">
                          <a:effectLst/>
                          <a:latin typeface="Arial" panose="020B0604020202020204" pitchFamily="34" charset="0"/>
                          <a:cs typeface="Arial" panose="020B0604020202020204" pitchFamily="34" charset="0"/>
                        </a:rPr>
                        <a:t>64</a:t>
                      </a:r>
                      <a:endParaRPr lang="en-US" sz="120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0086636"/>
                  </a:ext>
                </a:extLst>
              </a:tr>
              <a:tr h="531291">
                <a:tc>
                  <a:txBody>
                    <a:bodyPr/>
                    <a:lstStyle/>
                    <a:p>
                      <a:pPr marL="14605" algn="ctr">
                        <a:lnSpc>
                          <a:spcPct val="150000"/>
                        </a:lnSpc>
                        <a:spcAft>
                          <a:spcPts val="0"/>
                        </a:spcAft>
                      </a:pPr>
                      <a:r>
                        <a:rPr lang="mn-MN" sz="1200" dirty="0">
                          <a:effectLst/>
                          <a:latin typeface="Arial" panose="020B0604020202020204" pitchFamily="34" charset="0"/>
                          <a:cs typeface="Arial" panose="020B0604020202020204" pitchFamily="34" charset="0"/>
                        </a:rPr>
                        <a:t> </a:t>
                      </a:r>
                      <a:endParaRPr lang="en-US" sz="120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nSpc>
                          <a:spcPct val="150000"/>
                        </a:lnSpc>
                        <a:spcAft>
                          <a:spcPts val="0"/>
                        </a:spcAft>
                      </a:pPr>
                      <a:r>
                        <a:rPr lang="mn-MN" sz="1200" b="1" dirty="0">
                          <a:effectLst/>
                          <a:latin typeface="Arial" panose="020B0604020202020204" pitchFamily="34" charset="0"/>
                          <a:cs typeface="Arial" panose="020B0604020202020204" pitchFamily="34" charset="0"/>
                        </a:rPr>
                        <a:t>Нийт</a:t>
                      </a:r>
                      <a:endParaRPr lang="en-US" sz="1200" b="1"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50000"/>
                        </a:lnSpc>
                        <a:spcAft>
                          <a:spcPts val="0"/>
                        </a:spcAft>
                      </a:pPr>
                      <a:r>
                        <a:rPr lang="mn-MN" sz="1200" b="1" dirty="0">
                          <a:effectLst/>
                          <a:latin typeface="Arial" panose="020B0604020202020204" pitchFamily="34" charset="0"/>
                          <a:cs typeface="Arial" panose="020B0604020202020204" pitchFamily="34" charset="0"/>
                        </a:rPr>
                        <a:t>853</a:t>
                      </a:r>
                      <a:endParaRPr lang="en-US" sz="1200" b="1"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17732904"/>
                  </a:ext>
                </a:extLst>
              </a:tr>
            </a:tbl>
          </a:graphicData>
        </a:graphic>
      </p:graphicFrame>
      <p:sp>
        <p:nvSpPr>
          <p:cNvPr id="4" name="Rectangle 3"/>
          <p:cNvSpPr/>
          <p:nvPr/>
        </p:nvSpPr>
        <p:spPr>
          <a:xfrm>
            <a:off x="10207799" y="5252986"/>
            <a:ext cx="6842386" cy="390363"/>
          </a:xfrm>
          <a:prstGeom prst="rect">
            <a:avLst/>
          </a:prstGeom>
        </p:spPr>
        <p:txBody>
          <a:bodyPr wrap="none">
            <a:spAutoFit/>
          </a:bodyPr>
          <a:lstStyle/>
          <a:p>
            <a:pPr marL="14605" indent="457200" algn="ctr">
              <a:lnSpc>
                <a:spcPct val="115000"/>
              </a:lnSpc>
              <a:spcAft>
                <a:spcPts val="1200"/>
              </a:spcAft>
            </a:pPr>
            <a:r>
              <a:rPr lang="mn-MN" b="1" dirty="0">
                <a:latin typeface="Arial" panose="020B0604020202020204" pitchFamily="34" charset="0"/>
                <a:ea typeface="SimSun" panose="02010600030101010101" pitchFamily="2" charset="-122"/>
                <a:cs typeface="Arial" panose="020B0604020202020204" pitchFamily="34" charset="0"/>
              </a:rPr>
              <a:t>Явуулсан албан бичгийн шийдвэрлэл /хэлтэс бүрээр/</a:t>
            </a:r>
            <a:endParaRPr lang="en-US" b="1"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6175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2517" r="50000"/>
          <a:stretch>
            <a:fillRect/>
          </a:stretch>
        </p:blipFill>
        <p:spPr>
          <a:xfrm>
            <a:off x="15858109" y="0"/>
            <a:ext cx="2429898" cy="2793557"/>
          </a:xfrm>
          <a:custGeom>
            <a:avLst/>
            <a:gdLst>
              <a:gd name="connsiteX0" fmla="*/ 0 w 2429896"/>
              <a:gd name="connsiteY0" fmla="*/ 0 h 2793556"/>
              <a:gd name="connsiteX1" fmla="*/ 2429896 w 2429896"/>
              <a:gd name="connsiteY1" fmla="*/ 0 h 2793556"/>
              <a:gd name="connsiteX2" fmla="*/ 2429896 w 2429896"/>
              <a:gd name="connsiteY2" fmla="*/ 2793556 h 2793556"/>
              <a:gd name="connsiteX3" fmla="*/ 0 w 2429896"/>
              <a:gd name="connsiteY3" fmla="*/ 2793556 h 2793556"/>
              <a:gd name="connsiteX4" fmla="*/ 0 w 2429896"/>
              <a:gd name="connsiteY4" fmla="*/ 0 h 279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896" h="2793556">
                <a:moveTo>
                  <a:pt x="0" y="0"/>
                </a:moveTo>
                <a:lnTo>
                  <a:pt x="2429896" y="0"/>
                </a:lnTo>
                <a:lnTo>
                  <a:pt x="2429896" y="2793556"/>
                </a:lnTo>
                <a:lnTo>
                  <a:pt x="0" y="2793556"/>
                </a:lnTo>
                <a:lnTo>
                  <a:pt x="0" y="0"/>
                </a:lnTo>
                <a:close/>
              </a:path>
            </a:pathLst>
          </a:custGeom>
        </p:spPr>
      </p:pic>
      <p:grpSp>
        <p:nvGrpSpPr>
          <p:cNvPr id="13" name="Group 13"/>
          <p:cNvGrpSpPr/>
          <p:nvPr/>
        </p:nvGrpSpPr>
        <p:grpSpPr>
          <a:xfrm>
            <a:off x="2665807" y="1198443"/>
            <a:ext cx="12647534" cy="1832875"/>
            <a:chOff x="0" y="0"/>
            <a:chExt cx="19622846" cy="2843735"/>
          </a:xfrm>
        </p:grpSpPr>
        <p:grpSp>
          <p:nvGrpSpPr>
            <p:cNvPr id="14" name="Group 14"/>
            <p:cNvGrpSpPr/>
            <p:nvPr/>
          </p:nvGrpSpPr>
          <p:grpSpPr>
            <a:xfrm>
              <a:off x="299050" y="303679"/>
              <a:ext cx="19021045" cy="2232251"/>
              <a:chOff x="0" y="0"/>
              <a:chExt cx="4825709" cy="566330"/>
            </a:xfrm>
          </p:grpSpPr>
          <p:sp>
            <p:nvSpPr>
              <p:cNvPr id="15" name="Freeform 15"/>
              <p:cNvSpPr/>
              <p:nvPr/>
            </p:nvSpPr>
            <p:spPr>
              <a:xfrm>
                <a:off x="0" y="0"/>
                <a:ext cx="4825709" cy="566330"/>
              </a:xfrm>
              <a:custGeom>
                <a:avLst/>
                <a:gdLst/>
                <a:ahLst/>
                <a:cxnLst/>
                <a:rect l="l" t="t" r="r" b="b"/>
                <a:pathLst>
                  <a:path w="4825709" h="566330">
                    <a:moveTo>
                      <a:pt x="0" y="0"/>
                    </a:moveTo>
                    <a:lnTo>
                      <a:pt x="4825709" y="0"/>
                    </a:lnTo>
                    <a:lnTo>
                      <a:pt x="4825709" y="566330"/>
                    </a:lnTo>
                    <a:lnTo>
                      <a:pt x="0" y="566330"/>
                    </a:lnTo>
                    <a:close/>
                  </a:path>
                </a:pathLst>
              </a:custGeom>
              <a:solidFill>
                <a:srgbClr val="303082"/>
              </a:solidFill>
            </p:spPr>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1184623" cy="1184623"/>
            </a:xfrm>
            <a:prstGeom prst="rect">
              <a:avLst/>
            </a:prstGeom>
          </p:spPr>
        </p:pic>
        <p:sp>
          <p:nvSpPr>
            <p:cNvPr id="17" name="TextBox 17"/>
            <p:cNvSpPr txBox="1"/>
            <p:nvPr/>
          </p:nvSpPr>
          <p:spPr>
            <a:xfrm>
              <a:off x="895304" y="903049"/>
              <a:ext cx="17828537" cy="955040"/>
            </a:xfrm>
            <a:prstGeom prst="rect">
              <a:avLst/>
            </a:prstGeom>
          </p:spPr>
          <p:txBody>
            <a:bodyPr lIns="0" tIns="0" rIns="0" bIns="0" rtlCol="0" anchor="t">
              <a:spAutoFit/>
            </a:bodyPr>
            <a:lstStyle/>
            <a:p>
              <a:pPr algn="ctr"/>
              <a:r>
                <a:rPr lang="mn-MN" sz="4000" b="1" dirty="0">
                  <a:solidFill>
                    <a:srgbClr val="FFFFFF"/>
                  </a:solidFill>
                  <a:latin typeface="Arial" panose="020B0604020202020204" pitchFamily="34" charset="0"/>
                  <a:cs typeface="Arial" panose="020B0604020202020204" pitchFamily="34" charset="0"/>
                </a:rPr>
                <a:t>ӨРГӨДӨЛ, ГОМДОЛ ШИЙДВЭРЛЭЛТ</a:t>
              </a:r>
              <a:endParaRPr lang="en-US" sz="4000" b="1" dirty="0">
                <a:solidFill>
                  <a:srgbClr val="FFFFFF"/>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8438223" y="1659112"/>
              <a:ext cx="1184623" cy="1184623"/>
            </a:xfrm>
            <a:prstGeom prst="rect">
              <a:avLst/>
            </a:prstGeom>
          </p:spPr>
        </p:pic>
      </p:grpSp>
      <p:grpSp>
        <p:nvGrpSpPr>
          <p:cNvPr id="40" name="Group 39"/>
          <p:cNvGrpSpPr/>
          <p:nvPr/>
        </p:nvGrpSpPr>
        <p:grpSpPr>
          <a:xfrm>
            <a:off x="0" y="-4560"/>
            <a:ext cx="4191000" cy="488867"/>
            <a:chOff x="0" y="-4565"/>
            <a:chExt cx="4191000" cy="488867"/>
          </a:xfrm>
        </p:grpSpPr>
        <p:sp>
          <p:nvSpPr>
            <p:cNvPr id="12" name="Round Single Corner Rectangle 11"/>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3" name="Group 22"/>
            <p:cNvGrpSpPr/>
            <p:nvPr/>
          </p:nvGrpSpPr>
          <p:grpSpPr>
            <a:xfrm>
              <a:off x="228600" y="33753"/>
              <a:ext cx="375928" cy="375928"/>
              <a:chOff x="62067" y="154286"/>
              <a:chExt cx="375928" cy="375928"/>
            </a:xfrm>
          </p:grpSpPr>
          <p:sp>
            <p:nvSpPr>
              <p:cNvPr id="20" name="Oval 19"/>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30" name="Picture 8"/>
              <p:cNvPicPr>
                <a:picLocks noChangeAspect="1"/>
              </p:cNvPicPr>
              <p:nvPr/>
            </p:nvPicPr>
            <p:blipFill>
              <a:blip r:embed="rId7"/>
              <a:srcRect/>
              <a:stretch>
                <a:fillRect/>
              </a:stretch>
            </p:blipFill>
            <p:spPr>
              <a:xfrm>
                <a:off x="62067" y="154286"/>
                <a:ext cx="375928" cy="375928"/>
              </a:xfrm>
              <a:prstGeom prst="rect">
                <a:avLst/>
              </a:prstGeom>
            </p:spPr>
          </p:pic>
        </p:grpSp>
        <p:sp>
          <p:nvSpPr>
            <p:cNvPr id="34"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
        <p:nvSpPr>
          <p:cNvPr id="19" name="TextBox 19"/>
          <p:cNvSpPr txBox="1"/>
          <p:nvPr/>
        </p:nvSpPr>
        <p:spPr>
          <a:xfrm>
            <a:off x="1676400" y="3752136"/>
            <a:ext cx="14867509" cy="1107996"/>
          </a:xfrm>
          <a:prstGeom prst="rect">
            <a:avLst/>
          </a:prstGeom>
        </p:spPr>
        <p:txBody>
          <a:bodyPr wrap="square" lIns="0" tIns="0" rIns="0" bIns="0" rtlCol="0" anchor="t">
            <a:spAutoFit/>
          </a:bodyPr>
          <a:lstStyle/>
          <a:p>
            <a:pPr marL="457200" indent="-457200"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2022 </a:t>
            </a:r>
            <a:r>
              <a:rPr lang="mn-MN" sz="2400" dirty="0">
                <a:latin typeface="Arial" panose="020B0604020202020204" pitchFamily="34" charset="0"/>
                <a:cs typeface="Arial" panose="020B0604020202020204" pitchFamily="34" charset="0"/>
              </a:rPr>
              <a:t>оны эхний хагас жилийн байдлаар нийт 48 өргөдөл, гомдол хүлээн авч, шийдвэрлэсэн 47, шийдвэрлэх шатанд 1, биелэлт 97.9%, шийдвэрлэлтийн дундаж хугацаа 10 хоног 14 цаг 24 минут байна. </a:t>
            </a:r>
            <a:endParaRPr lang="en-US" sz="2400" dirty="0">
              <a:latin typeface="Arial" panose="020B0604020202020204" pitchFamily="34" charset="0"/>
              <a:cs typeface="Arial" panose="020B0604020202020204" pitchFamily="34" charset="0"/>
            </a:endParaRPr>
          </a:p>
        </p:txBody>
      </p:sp>
      <p:graphicFrame>
        <p:nvGraphicFramePr>
          <p:cNvPr id="21" name="Chart 20"/>
          <p:cNvGraphicFramePr/>
          <p:nvPr>
            <p:extLst>
              <p:ext uri="{D42A27DB-BD31-4B8C-83A1-F6EECF244321}">
                <p14:modId xmlns:p14="http://schemas.microsoft.com/office/powerpoint/2010/main" val="556195437"/>
              </p:ext>
            </p:extLst>
          </p:nvPr>
        </p:nvGraphicFramePr>
        <p:xfrm>
          <a:off x="1693101" y="5143500"/>
          <a:ext cx="7543800" cy="457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024361379"/>
              </p:ext>
            </p:extLst>
          </p:nvPr>
        </p:nvGraphicFramePr>
        <p:xfrm>
          <a:off x="9541701" y="4991100"/>
          <a:ext cx="7320337" cy="4152358"/>
        </p:xfrm>
        <a:graphic>
          <a:graphicData uri="http://schemas.openxmlformats.org/drawingml/2006/table">
            <a:tbl>
              <a:tblPr firstRow="1" firstCol="1" bandRow="1">
                <a:tableStyleId>{00A15C55-8517-42AA-B614-E9B94910E393}</a:tableStyleId>
              </a:tblPr>
              <a:tblGrid>
                <a:gridCol w="1997603">
                  <a:extLst>
                    <a:ext uri="{9D8B030D-6E8A-4147-A177-3AD203B41FA5}">
                      <a16:colId xmlns:a16="http://schemas.microsoft.com/office/drawing/2014/main" val="1699453622"/>
                    </a:ext>
                  </a:extLst>
                </a:gridCol>
                <a:gridCol w="567560">
                  <a:extLst>
                    <a:ext uri="{9D8B030D-6E8A-4147-A177-3AD203B41FA5}">
                      <a16:colId xmlns:a16="http://schemas.microsoft.com/office/drawing/2014/main" val="3957701137"/>
                    </a:ext>
                  </a:extLst>
                </a:gridCol>
                <a:gridCol w="1060833">
                  <a:extLst>
                    <a:ext uri="{9D8B030D-6E8A-4147-A177-3AD203B41FA5}">
                      <a16:colId xmlns:a16="http://schemas.microsoft.com/office/drawing/2014/main" val="2129427792"/>
                    </a:ext>
                  </a:extLst>
                </a:gridCol>
                <a:gridCol w="1222037">
                  <a:extLst>
                    <a:ext uri="{9D8B030D-6E8A-4147-A177-3AD203B41FA5}">
                      <a16:colId xmlns:a16="http://schemas.microsoft.com/office/drawing/2014/main" val="1155656373"/>
                    </a:ext>
                  </a:extLst>
                </a:gridCol>
                <a:gridCol w="1236152">
                  <a:extLst>
                    <a:ext uri="{9D8B030D-6E8A-4147-A177-3AD203B41FA5}">
                      <a16:colId xmlns:a16="http://schemas.microsoft.com/office/drawing/2014/main" val="868284295"/>
                    </a:ext>
                  </a:extLst>
                </a:gridCol>
                <a:gridCol w="1236152">
                  <a:extLst>
                    <a:ext uri="{9D8B030D-6E8A-4147-A177-3AD203B41FA5}">
                      <a16:colId xmlns:a16="http://schemas.microsoft.com/office/drawing/2014/main" val="2207492732"/>
                    </a:ext>
                  </a:extLst>
                </a:gridCol>
              </a:tblGrid>
              <a:tr h="624402">
                <a:tc rowSpan="2">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Ангилал</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rowSpan="2">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Нийт</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gridSpan="2">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Шийдвэрлэх шатандаа байгаа</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hMerge="1">
                  <a:txBody>
                    <a:bodyPr/>
                    <a:lstStyle/>
                    <a:p>
                      <a:endParaRPr lang="mn-MN"/>
                    </a:p>
                  </a:txBody>
                  <a:tcPr/>
                </a:tc>
                <a:tc gridSpan="2">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Шийдвэрлэж хариу өгсөн</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hMerge="1">
                  <a:txBody>
                    <a:bodyPr/>
                    <a:lstStyle/>
                    <a:p>
                      <a:endParaRPr lang="mn-MN"/>
                    </a:p>
                  </a:txBody>
                  <a:tcPr/>
                </a:tc>
                <a:extLst>
                  <a:ext uri="{0D108BD9-81ED-4DB2-BD59-A6C34878D82A}">
                    <a16:rowId xmlns:a16="http://schemas.microsoft.com/office/drawing/2014/main" val="1265250517"/>
                  </a:ext>
                </a:extLst>
              </a:tr>
              <a:tr h="802898">
                <a:tc vMerge="1">
                  <a:txBody>
                    <a:bodyPr/>
                    <a:lstStyle/>
                    <a:p>
                      <a:endParaRPr lang="mn-MN"/>
                    </a:p>
                  </a:txBody>
                  <a:tcPr/>
                </a:tc>
                <a:tc vMerge="1">
                  <a:txBody>
                    <a:bodyPr/>
                    <a:lstStyle/>
                    <a:p>
                      <a:endParaRPr lang="mn-MN"/>
                    </a:p>
                  </a:txBody>
                  <a:tcPr/>
                </a:tc>
                <a:tc>
                  <a:txBody>
                    <a:bodyPr/>
                    <a:lstStyle/>
                    <a:p>
                      <a:pPr marL="14605" algn="ctr">
                        <a:lnSpc>
                          <a:spcPct val="115000"/>
                        </a:lnSpc>
                        <a:spcAft>
                          <a:spcPts val="0"/>
                        </a:spcAft>
                      </a:pPr>
                      <a:r>
                        <a:rPr lang="mn-MN" sz="1200" b="0" dirty="0">
                          <a:solidFill>
                            <a:schemeClr val="bg1"/>
                          </a:solidFill>
                          <a:effectLst/>
                          <a:latin typeface="Arial" panose="020B0604020202020204" pitchFamily="34" charset="0"/>
                          <a:cs typeface="Arial" panose="020B0604020202020204" pitchFamily="34" charset="0"/>
                        </a:rPr>
                        <a:t>Хугацаандаа байгаа</a:t>
                      </a:r>
                      <a:endPar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15000"/>
                        </a:lnSpc>
                        <a:spcAft>
                          <a:spcPts val="0"/>
                        </a:spcAft>
                      </a:pPr>
                      <a:r>
                        <a:rPr lang="mn-MN" sz="1200" b="0" dirty="0">
                          <a:solidFill>
                            <a:schemeClr val="bg1"/>
                          </a:solidFill>
                          <a:effectLst/>
                          <a:latin typeface="Arial" panose="020B0604020202020204" pitchFamily="34" charset="0"/>
                          <a:cs typeface="Arial" panose="020B0604020202020204" pitchFamily="34" charset="0"/>
                        </a:rPr>
                        <a:t>Хугацаа хэтэрсэн</a:t>
                      </a:r>
                      <a:endPar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15000"/>
                        </a:lnSpc>
                        <a:spcAft>
                          <a:spcPts val="0"/>
                        </a:spcAft>
                      </a:pPr>
                      <a:r>
                        <a:rPr lang="mn-MN" sz="1200" b="0" dirty="0">
                          <a:solidFill>
                            <a:schemeClr val="bg1"/>
                          </a:solidFill>
                          <a:effectLst/>
                          <a:latin typeface="Arial" panose="020B0604020202020204" pitchFamily="34" charset="0"/>
                          <a:cs typeface="Arial" panose="020B0604020202020204" pitchFamily="34" charset="0"/>
                        </a:rPr>
                        <a:t>Хугацаандаа шийдвэрлэсэн</a:t>
                      </a:r>
                      <a:endPar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15000"/>
                        </a:lnSpc>
                        <a:spcAft>
                          <a:spcPts val="0"/>
                        </a:spcAft>
                      </a:pPr>
                      <a:r>
                        <a:rPr lang="mn-MN" sz="1200" b="0" dirty="0">
                          <a:solidFill>
                            <a:schemeClr val="bg1"/>
                          </a:solidFill>
                          <a:effectLst/>
                          <a:latin typeface="Arial" panose="020B0604020202020204" pitchFamily="34" charset="0"/>
                          <a:cs typeface="Arial" panose="020B0604020202020204" pitchFamily="34" charset="0"/>
                        </a:rPr>
                        <a:t>Хугацаа хэтэрч шийдвэрлэсэн</a:t>
                      </a:r>
                      <a:endPar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extLst>
                  <a:ext uri="{0D108BD9-81ED-4DB2-BD59-A6C34878D82A}">
                    <a16:rowId xmlns:a16="http://schemas.microsoft.com/office/drawing/2014/main" val="641688606"/>
                  </a:ext>
                </a:extLst>
              </a:tr>
              <a:tr h="389294">
                <a:tc>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НҮНТ бүртгэсэн</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8</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8</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69132540"/>
                  </a:ext>
                </a:extLst>
              </a:tr>
              <a:tr h="389294">
                <a:tc>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ННЗБ бүртгэсэн</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31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dirty="0">
                          <a:effectLst/>
                          <a:latin typeface="Arial" panose="020B0604020202020204" pitchFamily="34" charset="0"/>
                          <a:cs typeface="Arial" panose="020B0604020202020204" pitchFamily="34" charset="0"/>
                        </a:rPr>
                        <a: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31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46498587"/>
                  </a:ext>
                </a:extLst>
              </a:tr>
              <a:tr h="389294">
                <a:tc>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1800-1200 оператор</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15000"/>
                        </a:lnSpc>
                        <a:spcAft>
                          <a:spcPts val="0"/>
                        </a:spcAft>
                      </a:pPr>
                      <a:r>
                        <a:rPr lang="mn-MN"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mn-MN"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55747666"/>
                  </a:ext>
                </a:extLst>
              </a:tr>
              <a:tr h="389294">
                <a:tc>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11-11 төв</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7</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6</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80090210"/>
                  </a:ext>
                </a:extLst>
              </a:tr>
              <a:tr h="389294">
                <a:tc>
                  <a:txBody>
                    <a:bodyPr/>
                    <a:lstStyle/>
                    <a:p>
                      <a:pPr marL="14605" algn="ctr">
                        <a:lnSpc>
                          <a:spcPct val="115000"/>
                        </a:lnSpc>
                        <a:spcAft>
                          <a:spcPts val="0"/>
                        </a:spcAft>
                      </a:pPr>
                      <a:r>
                        <a:rPr lang="en-US" sz="1200" dirty="0">
                          <a:effectLst/>
                          <a:latin typeface="Arial" panose="020B0604020202020204" pitchFamily="34" charset="0"/>
                          <a:cs typeface="Arial" panose="020B0604020202020204" pitchFamily="34" charset="0"/>
                        </a:rPr>
                        <a:t>E-service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79834144"/>
                  </a:ext>
                </a:extLst>
              </a:tr>
              <a:tr h="389294">
                <a:tc>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Бүгд</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48</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mn-MN"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en-US" sz="1200">
                          <a:effectLst/>
                          <a:latin typeface="Arial" panose="020B0604020202020204" pitchFamily="34" charset="0"/>
                          <a:cs typeface="Arial" panose="020B0604020202020204" pitchFamily="34" charset="0"/>
                        </a:rPr>
                        <a:t>47</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4605" algn="ctr">
                        <a:lnSpc>
                          <a:spcPct val="115000"/>
                        </a:lnSpc>
                        <a:spcAft>
                          <a:spcPts val="0"/>
                        </a:spcAft>
                      </a:pPr>
                      <a:r>
                        <a:rPr lang="mn-MN" sz="1200">
                          <a:effectLst/>
                          <a:latin typeface="Arial" panose="020B0604020202020204" pitchFamily="34"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64406254"/>
                  </a:ext>
                </a:extLst>
              </a:tr>
              <a:tr h="389294">
                <a:tc>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Хувь</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03082"/>
                    </a:solidFill>
                  </a:tcPr>
                </a:tc>
                <a:tc gridSpan="5">
                  <a:txBody>
                    <a:bodyPr/>
                    <a:lstStyle/>
                    <a:p>
                      <a:pPr marL="14605" algn="ctr">
                        <a:lnSpc>
                          <a:spcPct val="115000"/>
                        </a:lnSpc>
                        <a:spcAft>
                          <a:spcPts val="0"/>
                        </a:spcAft>
                      </a:pPr>
                      <a:r>
                        <a:rPr lang="mn-MN" sz="1200" dirty="0">
                          <a:effectLst/>
                          <a:latin typeface="Arial" panose="020B0604020202020204" pitchFamily="34" charset="0"/>
                          <a:cs typeface="Arial" panose="020B0604020202020204" pitchFamily="34" charset="0"/>
                        </a:rPr>
                        <a:t>9</a:t>
                      </a:r>
                      <a:r>
                        <a:rPr lang="en-US" sz="1200" dirty="0">
                          <a:effectLst/>
                          <a:latin typeface="Arial" panose="020B0604020202020204" pitchFamily="34" charset="0"/>
                          <a:cs typeface="Arial" panose="020B0604020202020204" pitchFamily="34" charset="0"/>
                        </a:rPr>
                        <a:t>7</a:t>
                      </a:r>
                      <a:r>
                        <a:rPr lang="mn-MN"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9</a:t>
                      </a:r>
                      <a:r>
                        <a:rPr lang="mn-MN" sz="1200" dirty="0">
                          <a:effectLst/>
                          <a:latin typeface="Arial" panose="020B0604020202020204" pitchFamily="34" charset="0"/>
                          <a:cs typeface="Arial" panose="020B0604020202020204" pitchFamily="34" charset="0"/>
                        </a:rPr>
                        <a: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mn-MN"/>
                    </a:p>
                  </a:txBody>
                  <a:tcPr/>
                </a:tc>
                <a:tc hMerge="1">
                  <a:txBody>
                    <a:bodyPr/>
                    <a:lstStyle/>
                    <a:p>
                      <a:endParaRPr lang="mn-MN"/>
                    </a:p>
                  </a:txBody>
                  <a:tcPr/>
                </a:tc>
                <a:tc hMerge="1">
                  <a:txBody>
                    <a:bodyPr/>
                    <a:lstStyle/>
                    <a:p>
                      <a:endParaRPr lang="mn-MN"/>
                    </a:p>
                  </a:txBody>
                  <a:tcPr/>
                </a:tc>
                <a:tc hMerge="1">
                  <a:txBody>
                    <a:bodyPr/>
                    <a:lstStyle/>
                    <a:p>
                      <a:endParaRPr lang="mn-MN"/>
                    </a:p>
                  </a:txBody>
                  <a:tcPr/>
                </a:tc>
                <a:extLst>
                  <a:ext uri="{0D108BD9-81ED-4DB2-BD59-A6C34878D82A}">
                    <a16:rowId xmlns:a16="http://schemas.microsoft.com/office/drawing/2014/main" val="257026626"/>
                  </a:ext>
                </a:extLst>
              </a:tr>
            </a:tbl>
          </a:graphicData>
        </a:graphic>
      </p:graphicFrame>
    </p:spTree>
    <p:extLst>
      <p:ext uri="{BB962C8B-B14F-4D97-AF65-F5344CB8AC3E}">
        <p14:creationId xmlns:p14="http://schemas.microsoft.com/office/powerpoint/2010/main" val="109541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2517" r="50000"/>
          <a:stretch>
            <a:fillRect/>
          </a:stretch>
        </p:blipFill>
        <p:spPr>
          <a:xfrm>
            <a:off x="15858109" y="0"/>
            <a:ext cx="2429898" cy="2793557"/>
          </a:xfrm>
          <a:custGeom>
            <a:avLst/>
            <a:gdLst>
              <a:gd name="connsiteX0" fmla="*/ 0 w 2429896"/>
              <a:gd name="connsiteY0" fmla="*/ 0 h 2793556"/>
              <a:gd name="connsiteX1" fmla="*/ 2429896 w 2429896"/>
              <a:gd name="connsiteY1" fmla="*/ 0 h 2793556"/>
              <a:gd name="connsiteX2" fmla="*/ 2429896 w 2429896"/>
              <a:gd name="connsiteY2" fmla="*/ 2793556 h 2793556"/>
              <a:gd name="connsiteX3" fmla="*/ 0 w 2429896"/>
              <a:gd name="connsiteY3" fmla="*/ 2793556 h 2793556"/>
              <a:gd name="connsiteX4" fmla="*/ 0 w 2429896"/>
              <a:gd name="connsiteY4" fmla="*/ 0 h 279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896" h="2793556">
                <a:moveTo>
                  <a:pt x="0" y="0"/>
                </a:moveTo>
                <a:lnTo>
                  <a:pt x="2429896" y="0"/>
                </a:lnTo>
                <a:lnTo>
                  <a:pt x="2429896" y="2793556"/>
                </a:lnTo>
                <a:lnTo>
                  <a:pt x="0" y="2793556"/>
                </a:lnTo>
                <a:lnTo>
                  <a:pt x="0" y="0"/>
                </a:lnTo>
                <a:close/>
              </a:path>
            </a:pathLst>
          </a:custGeom>
        </p:spPr>
      </p:pic>
      <p:grpSp>
        <p:nvGrpSpPr>
          <p:cNvPr id="13" name="Group 13"/>
          <p:cNvGrpSpPr/>
          <p:nvPr/>
        </p:nvGrpSpPr>
        <p:grpSpPr>
          <a:xfrm>
            <a:off x="2665807" y="1198443"/>
            <a:ext cx="12647534" cy="1832875"/>
            <a:chOff x="0" y="0"/>
            <a:chExt cx="19622846" cy="2843735"/>
          </a:xfrm>
        </p:grpSpPr>
        <p:grpSp>
          <p:nvGrpSpPr>
            <p:cNvPr id="14" name="Group 14"/>
            <p:cNvGrpSpPr/>
            <p:nvPr/>
          </p:nvGrpSpPr>
          <p:grpSpPr>
            <a:xfrm>
              <a:off x="299050" y="303679"/>
              <a:ext cx="19021045" cy="2232251"/>
              <a:chOff x="0" y="0"/>
              <a:chExt cx="4825709" cy="566330"/>
            </a:xfrm>
          </p:grpSpPr>
          <p:sp>
            <p:nvSpPr>
              <p:cNvPr id="15" name="Freeform 15"/>
              <p:cNvSpPr/>
              <p:nvPr/>
            </p:nvSpPr>
            <p:spPr>
              <a:xfrm>
                <a:off x="0" y="0"/>
                <a:ext cx="4825709" cy="566330"/>
              </a:xfrm>
              <a:custGeom>
                <a:avLst/>
                <a:gdLst/>
                <a:ahLst/>
                <a:cxnLst/>
                <a:rect l="l" t="t" r="r" b="b"/>
                <a:pathLst>
                  <a:path w="4825709" h="566330">
                    <a:moveTo>
                      <a:pt x="0" y="0"/>
                    </a:moveTo>
                    <a:lnTo>
                      <a:pt x="4825709" y="0"/>
                    </a:lnTo>
                    <a:lnTo>
                      <a:pt x="4825709" y="566330"/>
                    </a:lnTo>
                    <a:lnTo>
                      <a:pt x="0" y="566330"/>
                    </a:lnTo>
                    <a:close/>
                  </a:path>
                </a:pathLst>
              </a:custGeom>
              <a:solidFill>
                <a:srgbClr val="303082"/>
              </a:solidFill>
            </p:spPr>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1184623" cy="1184623"/>
            </a:xfrm>
            <a:prstGeom prst="rect">
              <a:avLst/>
            </a:prstGeom>
          </p:spPr>
        </p:pic>
        <p:sp>
          <p:nvSpPr>
            <p:cNvPr id="17" name="TextBox 17"/>
            <p:cNvSpPr txBox="1"/>
            <p:nvPr/>
          </p:nvSpPr>
          <p:spPr>
            <a:xfrm>
              <a:off x="895304" y="903049"/>
              <a:ext cx="17828537" cy="955040"/>
            </a:xfrm>
            <a:prstGeom prst="rect">
              <a:avLst/>
            </a:prstGeom>
          </p:spPr>
          <p:txBody>
            <a:bodyPr lIns="0" tIns="0" rIns="0" bIns="0" rtlCol="0" anchor="t">
              <a:spAutoFit/>
            </a:bodyPr>
            <a:lstStyle/>
            <a:p>
              <a:pPr algn="ctr"/>
              <a:r>
                <a:rPr lang="mn-MN" sz="4000" b="1" dirty="0">
                  <a:solidFill>
                    <a:srgbClr val="FFFFFF"/>
                  </a:solidFill>
                  <a:latin typeface="Arial" panose="020B0604020202020204" pitchFamily="34" charset="0"/>
                  <a:cs typeface="Arial" panose="020B0604020202020204" pitchFamily="34" charset="0"/>
                </a:rPr>
                <a:t>АРХИВ, АЛБАН ХЭРЭГ ХӨТЛӨЛТ</a:t>
              </a:r>
              <a:endParaRPr lang="en-US" sz="4000" b="1" dirty="0">
                <a:solidFill>
                  <a:srgbClr val="FFFFFF"/>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8438223" y="1659112"/>
              <a:ext cx="1184623" cy="1184623"/>
            </a:xfrm>
            <a:prstGeom prst="rect">
              <a:avLst/>
            </a:prstGeom>
          </p:spPr>
        </p:pic>
      </p:grpSp>
      <p:grpSp>
        <p:nvGrpSpPr>
          <p:cNvPr id="40" name="Group 39"/>
          <p:cNvGrpSpPr/>
          <p:nvPr/>
        </p:nvGrpSpPr>
        <p:grpSpPr>
          <a:xfrm>
            <a:off x="0" y="-4560"/>
            <a:ext cx="4191000" cy="488867"/>
            <a:chOff x="0" y="-4565"/>
            <a:chExt cx="4191000" cy="488867"/>
          </a:xfrm>
        </p:grpSpPr>
        <p:sp>
          <p:nvSpPr>
            <p:cNvPr id="12" name="Round Single Corner Rectangle 11"/>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3" name="Group 22"/>
            <p:cNvGrpSpPr/>
            <p:nvPr/>
          </p:nvGrpSpPr>
          <p:grpSpPr>
            <a:xfrm>
              <a:off x="228600" y="33753"/>
              <a:ext cx="375928" cy="375928"/>
              <a:chOff x="62067" y="154286"/>
              <a:chExt cx="375928" cy="375928"/>
            </a:xfrm>
          </p:grpSpPr>
          <p:sp>
            <p:nvSpPr>
              <p:cNvPr id="20" name="Oval 19"/>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30" name="Picture 8"/>
              <p:cNvPicPr>
                <a:picLocks noChangeAspect="1"/>
              </p:cNvPicPr>
              <p:nvPr/>
            </p:nvPicPr>
            <p:blipFill>
              <a:blip r:embed="rId7"/>
              <a:srcRect/>
              <a:stretch>
                <a:fillRect/>
              </a:stretch>
            </p:blipFill>
            <p:spPr>
              <a:xfrm>
                <a:off x="62067" y="154286"/>
                <a:ext cx="375928" cy="375928"/>
              </a:xfrm>
              <a:prstGeom prst="rect">
                <a:avLst/>
              </a:prstGeom>
            </p:spPr>
          </p:pic>
        </p:grpSp>
        <p:sp>
          <p:nvSpPr>
            <p:cNvPr id="34"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
        <p:nvSpPr>
          <p:cNvPr id="19" name="TextBox 19"/>
          <p:cNvSpPr txBox="1"/>
          <p:nvPr/>
        </p:nvSpPr>
        <p:spPr>
          <a:xfrm>
            <a:off x="1676400" y="3752136"/>
            <a:ext cx="14867509" cy="1107996"/>
          </a:xfrm>
          <a:prstGeom prst="rect">
            <a:avLst/>
          </a:prstGeom>
        </p:spPr>
        <p:txBody>
          <a:bodyPr wrap="square" lIns="0" tIns="0" rIns="0" bIns="0" rtlCol="0" anchor="t">
            <a:spAutoFit/>
          </a:bodyPr>
          <a:lstStyle/>
          <a:p>
            <a:pPr marL="457200" indent="-457200" algn="just">
              <a:buFont typeface="Wingdings" panose="05000000000000000000" pitchFamily="2" charset="2"/>
              <a:buChar char="Ø"/>
            </a:pPr>
            <a:r>
              <a:rPr lang="mn-MN" sz="2400" dirty="0">
                <a:latin typeface="Arial" panose="020B0604020202020204" pitchFamily="34" charset="0"/>
                <a:cs typeface="Arial" panose="020B0604020202020204" pitchFamily="34" charset="0"/>
              </a:rPr>
              <a:t>Байгууллагын архивын сан хөмрөгт 2022 оны эхний хагас жилийн байдлаар нийт 4302 хадгаламжийн нэгж байгаагаас байнга хадгалах 1563, түр хадгалах 2302, 70 жил хадгалах 87, устгах 367 хадгаламжийн нэгж байна.</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2858554" y="5770711"/>
            <a:ext cx="3837461" cy="400110"/>
          </a:xfrm>
          <a:prstGeom prst="rect">
            <a:avLst/>
          </a:prstGeom>
        </p:spPr>
        <p:txBody>
          <a:bodyPr wrap="none">
            <a:spAutoFit/>
          </a:bodyPr>
          <a:lstStyle/>
          <a:p>
            <a:r>
              <a:rPr lang="mn-MN" sz="2000" b="1" dirty="0">
                <a:latin typeface="Arial" panose="020B0604020202020204" pitchFamily="34" charset="0"/>
                <a:cs typeface="Arial" panose="020B0604020202020204" pitchFamily="34" charset="0"/>
              </a:rPr>
              <a:t>Архивын сан баримтын тоо:</a:t>
            </a:r>
          </a:p>
        </p:txBody>
      </p:sp>
      <p:graphicFrame>
        <p:nvGraphicFramePr>
          <p:cNvPr id="22" name="Chart 21"/>
          <p:cNvGraphicFramePr/>
          <p:nvPr>
            <p:extLst>
              <p:ext uri="{D42A27DB-BD31-4B8C-83A1-F6EECF244321}">
                <p14:modId xmlns:p14="http://schemas.microsoft.com/office/powerpoint/2010/main" val="881673606"/>
              </p:ext>
            </p:extLst>
          </p:nvPr>
        </p:nvGraphicFramePr>
        <p:xfrm>
          <a:off x="6724381" y="5372100"/>
          <a:ext cx="9133728" cy="421349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29719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6"/>
          <p:cNvSpPr/>
          <p:nvPr/>
        </p:nvSpPr>
        <p:spPr>
          <a:xfrm>
            <a:off x="0" y="0"/>
            <a:ext cx="18288000" cy="2070133"/>
          </a:xfrm>
          <a:prstGeom prst="rect">
            <a:avLst/>
          </a:prstGeom>
          <a:solidFill>
            <a:srgbClr val="303082"/>
          </a:solidFill>
        </p:spPr>
      </p:sp>
      <p:sp>
        <p:nvSpPr>
          <p:cNvPr id="8" name="TextBox 8"/>
          <p:cNvSpPr txBox="1"/>
          <p:nvPr/>
        </p:nvSpPr>
        <p:spPr>
          <a:xfrm>
            <a:off x="997853" y="758067"/>
            <a:ext cx="16288374" cy="553998"/>
          </a:xfrm>
          <a:prstGeom prst="rect">
            <a:avLst/>
          </a:prstGeom>
        </p:spPr>
        <p:txBody>
          <a:bodyPr wrap="square" lIns="0" tIns="0" rIns="0" bIns="0" rtlCol="0" anchor="t">
            <a:spAutoFit/>
          </a:bodyPr>
          <a:lstStyle>
            <a:defPPr>
              <a:defRPr lang="en-US"/>
            </a:defPPr>
            <a:lvl1pPr algn="ctr">
              <a:defRPr sz="4000" b="1" cap="all">
                <a:solidFill>
                  <a:schemeClr val="bg1"/>
                </a:solidFill>
                <a:latin typeface="Arial" panose="020B0604020202020204" pitchFamily="34" charset="0"/>
                <a:cs typeface="Arial" panose="020B0604020202020204" pitchFamily="34" charset="0"/>
              </a:defRPr>
            </a:lvl1pPr>
          </a:lstStyle>
          <a:p>
            <a:r>
              <a:rPr lang="mn-MN" sz="3600" dirty="0"/>
              <a:t>ЗАХИРАМЖЛАЛЫН БАРИМТ БИЧГИЙН ТООН МЭДЭЭЛЭЛ</a:t>
            </a:r>
          </a:p>
        </p:txBody>
      </p:sp>
      <p:graphicFrame>
        <p:nvGraphicFramePr>
          <p:cNvPr id="4" name="Table 3"/>
          <p:cNvGraphicFramePr>
            <a:graphicFrameLocks noGrp="1"/>
          </p:cNvGraphicFramePr>
          <p:nvPr>
            <p:extLst>
              <p:ext uri="{D42A27DB-BD31-4B8C-83A1-F6EECF244321}">
                <p14:modId xmlns:p14="http://schemas.microsoft.com/office/powerpoint/2010/main" val="3203556338"/>
              </p:ext>
            </p:extLst>
          </p:nvPr>
        </p:nvGraphicFramePr>
        <p:xfrm>
          <a:off x="1981200" y="3848100"/>
          <a:ext cx="14322744" cy="4936722"/>
        </p:xfrm>
        <a:graphic>
          <a:graphicData uri="http://schemas.openxmlformats.org/drawingml/2006/table">
            <a:tbl>
              <a:tblPr firstRow="1" firstCol="1" bandRow="1">
                <a:tableStyleId>{5C22544A-7EE6-4342-B048-85BDC9FD1C3A}</a:tableStyleId>
              </a:tblPr>
              <a:tblGrid>
                <a:gridCol w="2968943">
                  <a:extLst>
                    <a:ext uri="{9D8B030D-6E8A-4147-A177-3AD203B41FA5}">
                      <a16:colId xmlns:a16="http://schemas.microsoft.com/office/drawing/2014/main" val="3109631986"/>
                    </a:ext>
                  </a:extLst>
                </a:gridCol>
                <a:gridCol w="2895861">
                  <a:extLst>
                    <a:ext uri="{9D8B030D-6E8A-4147-A177-3AD203B41FA5}">
                      <a16:colId xmlns:a16="http://schemas.microsoft.com/office/drawing/2014/main" val="4182996362"/>
                    </a:ext>
                  </a:extLst>
                </a:gridCol>
                <a:gridCol w="1994248">
                  <a:extLst>
                    <a:ext uri="{9D8B030D-6E8A-4147-A177-3AD203B41FA5}">
                      <a16:colId xmlns:a16="http://schemas.microsoft.com/office/drawing/2014/main" val="2639801612"/>
                    </a:ext>
                  </a:extLst>
                </a:gridCol>
                <a:gridCol w="2882291">
                  <a:extLst>
                    <a:ext uri="{9D8B030D-6E8A-4147-A177-3AD203B41FA5}">
                      <a16:colId xmlns:a16="http://schemas.microsoft.com/office/drawing/2014/main" val="1673724112"/>
                    </a:ext>
                  </a:extLst>
                </a:gridCol>
                <a:gridCol w="2132431">
                  <a:extLst>
                    <a:ext uri="{9D8B030D-6E8A-4147-A177-3AD203B41FA5}">
                      <a16:colId xmlns:a16="http://schemas.microsoft.com/office/drawing/2014/main" val="1062992037"/>
                    </a:ext>
                  </a:extLst>
                </a:gridCol>
                <a:gridCol w="1448970">
                  <a:extLst>
                    <a:ext uri="{9D8B030D-6E8A-4147-A177-3AD203B41FA5}">
                      <a16:colId xmlns:a16="http://schemas.microsoft.com/office/drawing/2014/main" val="1594385902"/>
                    </a:ext>
                  </a:extLst>
                </a:gridCol>
              </a:tblGrid>
              <a:tr h="1493044">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НИТХ, НИТХТ-ийн тогтоол</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НЗД-ын захирамж</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НЗД-ын захирамж </a:t>
                      </a:r>
                    </a:p>
                    <a:p>
                      <a:pPr algn="ctr">
                        <a:lnSpc>
                          <a:spcPct val="107000"/>
                        </a:lnSpc>
                        <a:spcAft>
                          <a:spcPts val="0"/>
                        </a:spcAft>
                      </a:pPr>
                      <a:r>
                        <a:rPr lang="mn-MN" sz="1600" dirty="0">
                          <a:effectLst/>
                          <a:latin typeface="Arial" panose="020B0604020202020204" pitchFamily="34" charset="0"/>
                          <a:cs typeface="Arial" panose="020B0604020202020204" pitchFamily="34" charset="0"/>
                        </a:rPr>
                        <a:t>(Үндсэн үйл ажиллагаа)</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Газрын даргын тушаал</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Нийт</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extLst>
                  <a:ext uri="{0D108BD9-81ED-4DB2-BD59-A6C34878D82A}">
                    <a16:rowId xmlns:a16="http://schemas.microsoft.com/office/drawing/2014/main" val="3830879222"/>
                  </a:ext>
                </a:extLst>
              </a:tr>
              <a:tr h="691160">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2019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33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182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60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207</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482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74265748"/>
                  </a:ext>
                </a:extLst>
              </a:tr>
              <a:tr h="685099">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2020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57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238</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55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502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852</a:t>
                      </a:r>
                    </a:p>
                  </a:txBody>
                  <a:tcPr marL="68580" marR="68580" marT="0" marB="0" anchor="ctr"/>
                </a:tc>
                <a:extLst>
                  <a:ext uri="{0D108BD9-81ED-4DB2-BD59-A6C34878D82A}">
                    <a16:rowId xmlns:a16="http://schemas.microsoft.com/office/drawing/2014/main" val="3591756948"/>
                  </a:ext>
                </a:extLst>
              </a:tr>
              <a:tr h="691160">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2021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47</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105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124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a:effectLst/>
                          <a:latin typeface="Arial" panose="020B0604020202020204" pitchFamily="34" charset="0"/>
                          <a:cs typeface="Arial" panose="020B0604020202020204" pitchFamily="34" charset="0"/>
                        </a:rPr>
                        <a:t>507</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783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8939155"/>
                  </a:ext>
                </a:extLst>
              </a:tr>
              <a:tr h="691160">
                <a:tc>
                  <a:txBody>
                    <a:bodyPr/>
                    <a:lstStyle/>
                    <a:p>
                      <a:pPr algn="ctr">
                        <a:lnSpc>
                          <a:spcPct val="107000"/>
                        </a:lnSpc>
                        <a:spcAft>
                          <a:spcPts val="0"/>
                        </a:spcAft>
                      </a:pPr>
                      <a:r>
                        <a:rPr lang="mn-MN" sz="1600" dirty="0">
                          <a:effectLst/>
                          <a:latin typeface="Arial" panose="020B0604020202020204" pitchFamily="34" charset="0"/>
                          <a:ea typeface="Calibri" panose="020F0502020204030204" pitchFamily="34" charset="0"/>
                          <a:cs typeface="Arial" panose="020B0604020202020204" pitchFamily="34" charset="0"/>
                        </a:rPr>
                        <a:t>2022 оны эхний хагас</a:t>
                      </a:r>
                      <a:r>
                        <a:rPr lang="mn-MN" sz="1600" baseline="0" dirty="0">
                          <a:effectLst/>
                          <a:latin typeface="Arial" panose="020B0604020202020204" pitchFamily="34" charset="0"/>
                          <a:ea typeface="Calibri" panose="020F0502020204030204" pitchFamily="34" charset="0"/>
                          <a:cs typeface="Arial" panose="020B0604020202020204" pitchFamily="34" charset="0"/>
                        </a:rPr>
                        <a:t> жил</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dirty="0">
                          <a:effectLst/>
                          <a:latin typeface="Arial" panose="020B0604020202020204" pitchFamily="34" charset="0"/>
                          <a:ea typeface="Calibri" panose="020F0502020204030204" pitchFamily="34" charset="0"/>
                          <a:cs typeface="Arial" panose="020B0604020202020204" pitchFamily="34" charset="0"/>
                        </a:rPr>
                        <a:t>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dirty="0">
                          <a:effectLst/>
                          <a:latin typeface="Arial" panose="020B0604020202020204" pitchFamily="34" charset="0"/>
                          <a:ea typeface="Calibri" panose="020F0502020204030204" pitchFamily="34" charset="0"/>
                          <a:cs typeface="Arial" panose="020B0604020202020204" pitchFamily="34" charset="0"/>
                        </a:rPr>
                        <a:t>174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dirty="0">
                          <a:effectLst/>
                          <a:latin typeface="Arial" panose="020B0604020202020204" pitchFamily="34" charset="0"/>
                          <a:ea typeface="Calibri" panose="020F0502020204030204" pitchFamily="34" charset="0"/>
                          <a:cs typeface="Arial" panose="020B0604020202020204" pitchFamily="34" charset="0"/>
                        </a:rPr>
                        <a:t>34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dirty="0">
                          <a:effectLst/>
                          <a:latin typeface="Arial" panose="020B0604020202020204" pitchFamily="34" charset="0"/>
                          <a:ea typeface="Calibri" panose="020F0502020204030204" pitchFamily="34" charset="0"/>
                          <a:cs typeface="Arial" panose="020B0604020202020204" pitchFamily="34" charset="0"/>
                        </a:rPr>
                        <a:t>278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dirty="0">
                          <a:effectLst/>
                          <a:latin typeface="Arial" panose="020B0604020202020204" pitchFamily="34" charset="0"/>
                          <a:ea typeface="Calibri" panose="020F0502020204030204" pitchFamily="34" charset="0"/>
                          <a:cs typeface="Arial" panose="020B0604020202020204" pitchFamily="34" charset="0"/>
                        </a:rPr>
                        <a:t>490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9025539"/>
                  </a:ext>
                </a:extLst>
              </a:tr>
              <a:tr h="685099">
                <a:tc>
                  <a:txBody>
                    <a:bodyPr/>
                    <a:lstStyle/>
                    <a:p>
                      <a:pPr algn="ctr">
                        <a:lnSpc>
                          <a:spcPct val="107000"/>
                        </a:lnSpc>
                        <a:spcAft>
                          <a:spcPts val="0"/>
                        </a:spcAft>
                      </a:pPr>
                      <a:r>
                        <a:rPr lang="mn-MN" sz="1600" dirty="0">
                          <a:effectLst/>
                          <a:latin typeface="Arial" panose="020B0604020202020204" pitchFamily="34" charset="0"/>
                          <a:cs typeface="Arial" panose="020B0604020202020204" pitchFamily="34" charset="0"/>
                        </a:rPr>
                        <a:t>Нийт захирамжлалын баримт бичиг</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03082"/>
                    </a:solidFill>
                  </a:tcPr>
                </a:tc>
                <a:tc>
                  <a:txBody>
                    <a:bodyPr/>
                    <a:lstStyle/>
                    <a:p>
                      <a:pPr algn="ctr">
                        <a:lnSpc>
                          <a:spcPct val="107000"/>
                        </a:lnSpc>
                        <a:spcAft>
                          <a:spcPts val="0"/>
                        </a:spcAft>
                      </a:pPr>
                      <a:r>
                        <a:rPr lang="mn-MN" sz="1600" b="1" dirty="0">
                          <a:effectLst/>
                          <a:latin typeface="Arial" panose="020B0604020202020204" pitchFamily="34" charset="0"/>
                          <a:ea typeface="Calibri" panose="020F0502020204030204" pitchFamily="34" charset="0"/>
                          <a:cs typeface="Arial" panose="020B0604020202020204" pitchFamily="34" charset="0"/>
                        </a:rPr>
                        <a:t>141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b="1" dirty="0">
                          <a:effectLst/>
                          <a:latin typeface="Arial" panose="020B0604020202020204" pitchFamily="34" charset="0"/>
                          <a:cs typeface="Arial" panose="020B0604020202020204" pitchFamily="34" charset="0"/>
                        </a:rPr>
                        <a:t>699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b="1" dirty="0">
                          <a:effectLst/>
                          <a:latin typeface="Arial" panose="020B0604020202020204" pitchFamily="34" charset="0"/>
                          <a:cs typeface="Arial" panose="020B0604020202020204" pitchFamily="34" charset="0"/>
                        </a:rPr>
                        <a:t>273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b="1" dirty="0">
                          <a:effectLst/>
                          <a:latin typeface="Arial" panose="020B0604020202020204" pitchFamily="34" charset="0"/>
                          <a:cs typeface="Arial" panose="020B0604020202020204" pitchFamily="34" charset="0"/>
                        </a:rPr>
                        <a:t>1494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600" b="1" dirty="0">
                          <a:effectLst/>
                          <a:latin typeface="Arial" panose="020B0604020202020204" pitchFamily="34" charset="0"/>
                          <a:cs typeface="Arial" panose="020B0604020202020204" pitchFamily="34" charset="0"/>
                        </a:rPr>
                        <a:t>2607</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47499640"/>
                  </a:ext>
                </a:extLst>
              </a:tr>
            </a:tbl>
          </a:graphicData>
        </a:graphic>
      </p:graphicFrame>
    </p:spTree>
    <p:extLst>
      <p:ext uri="{BB962C8B-B14F-4D97-AF65-F5344CB8AC3E}">
        <p14:creationId xmlns:p14="http://schemas.microsoft.com/office/powerpoint/2010/main" val="1832565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33800" y="4000500"/>
            <a:ext cx="11049000" cy="4724400"/>
          </a:xfrm>
          <a:prstGeom prst="roundRect">
            <a:avLst>
              <a:gd name="adj" fmla="val 11967"/>
            </a:avLst>
          </a:prstGeom>
          <a:solidFill>
            <a:srgbClr val="303082"/>
          </a:solidFill>
          <a:ln w="101600">
            <a:solidFill>
              <a:srgbClr val="FF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solidFill>
                <a:schemeClr val="bg1"/>
              </a:solidFill>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962115" y="285278"/>
            <a:ext cx="2038822" cy="2038822"/>
          </a:xfrm>
          <a:prstGeom prst="rect">
            <a:avLst/>
          </a:prstGeom>
        </p:spPr>
      </p:pic>
      <p:grpSp>
        <p:nvGrpSpPr>
          <p:cNvPr id="20" name="Group 19"/>
          <p:cNvGrpSpPr/>
          <p:nvPr/>
        </p:nvGrpSpPr>
        <p:grpSpPr>
          <a:xfrm>
            <a:off x="0" y="-4560"/>
            <a:ext cx="4191000" cy="488867"/>
            <a:chOff x="0" y="-4565"/>
            <a:chExt cx="4191000" cy="488867"/>
          </a:xfrm>
        </p:grpSpPr>
        <p:sp>
          <p:nvSpPr>
            <p:cNvPr id="21" name="Round Single Corner Rectangle 20"/>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solidFill>
                  <a:schemeClr val="bg1"/>
                </a:solidFill>
              </a:endParaRPr>
            </a:p>
          </p:txBody>
        </p:sp>
        <p:grpSp>
          <p:nvGrpSpPr>
            <p:cNvPr id="22" name="Group 21"/>
            <p:cNvGrpSpPr/>
            <p:nvPr/>
          </p:nvGrpSpPr>
          <p:grpSpPr>
            <a:xfrm>
              <a:off x="228600" y="33753"/>
              <a:ext cx="375928" cy="375928"/>
              <a:chOff x="62067" y="154286"/>
              <a:chExt cx="375928" cy="375928"/>
            </a:xfrm>
          </p:grpSpPr>
          <p:sp>
            <p:nvSpPr>
              <p:cNvPr id="24" name="Oval 23"/>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solidFill>
                    <a:schemeClr val="bg1"/>
                  </a:solidFill>
                </a:endParaRPr>
              </a:p>
            </p:txBody>
          </p:sp>
          <p:pic>
            <p:nvPicPr>
              <p:cNvPr id="25" name="Picture 8"/>
              <p:cNvPicPr>
                <a:picLocks noChangeAspect="1"/>
              </p:cNvPicPr>
              <p:nvPr/>
            </p:nvPicPr>
            <p:blipFill>
              <a:blip r:embed="rId4"/>
              <a:srcRect/>
              <a:stretch>
                <a:fillRect/>
              </a:stretch>
            </p:blipFill>
            <p:spPr>
              <a:xfrm>
                <a:off x="62067" y="154286"/>
                <a:ext cx="375928" cy="375928"/>
              </a:xfrm>
              <a:prstGeom prst="rect">
                <a:avLst/>
              </a:prstGeom>
            </p:spPr>
          </p:pic>
        </p:grpSp>
        <p:sp>
          <p:nvSpPr>
            <p:cNvPr id="23"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
        <p:nvSpPr>
          <p:cNvPr id="28" name="Rectangle 27"/>
          <p:cNvSpPr/>
          <p:nvPr/>
        </p:nvSpPr>
        <p:spPr>
          <a:xfrm>
            <a:off x="4224570" y="6536151"/>
            <a:ext cx="10067461" cy="1272874"/>
          </a:xfrm>
          <a:prstGeom prst="rect">
            <a:avLst/>
          </a:prstGeom>
        </p:spPr>
        <p:txBody>
          <a:bodyPr wrap="square" lIns="163281" tIns="81642" rIns="163281" bIns="81642">
            <a:spAutoFit/>
          </a:bodyPr>
          <a:lstStyle/>
          <a:p>
            <a:pPr algn="just" defTabSz="1632819"/>
            <a:r>
              <a:rPr lang="mn-MN" sz="2400" dirty="0">
                <a:solidFill>
                  <a:schemeClr val="bg1"/>
                </a:solidFill>
                <a:latin typeface="Arial" panose="020B0604020202020204" pitchFamily="34" charset="0"/>
                <a:ea typeface="Calibri"/>
                <a:cs typeface="Arial" panose="020B0604020202020204" pitchFamily="34" charset="0"/>
              </a:rPr>
              <a:t>Анхан шатны шүүхэд хянагдаж байгаа 17, давж заалдах шатны шүүхэд 2, хяналтын шатанд байгаа 3, нийт </a:t>
            </a:r>
            <a:r>
              <a:rPr lang="mn-MN" sz="2400" b="1" dirty="0">
                <a:solidFill>
                  <a:schemeClr val="bg1"/>
                </a:solidFill>
                <a:latin typeface="Arial" panose="020B0604020202020204" pitchFamily="34" charset="0"/>
                <a:ea typeface="Calibri"/>
                <a:cs typeface="Arial" panose="020B0604020202020204" pitchFamily="34" charset="0"/>
              </a:rPr>
              <a:t>22</a:t>
            </a:r>
            <a:r>
              <a:rPr lang="mn-MN" sz="2400" dirty="0">
                <a:solidFill>
                  <a:schemeClr val="bg1"/>
                </a:solidFill>
                <a:latin typeface="Arial" panose="020B0604020202020204" pitchFamily="34" charset="0"/>
                <a:ea typeface="Calibri"/>
                <a:cs typeface="Arial" panose="020B0604020202020204" pitchFamily="34" charset="0"/>
              </a:rPr>
              <a:t> хэрэг хянан шийдвэрлэхэд итгэмжлэгдсэн төлөөллөөр оролцож байна.</a:t>
            </a: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34791" t="28880" r="34791" b="27398"/>
          <a:stretch/>
        </p:blipFill>
        <p:spPr>
          <a:xfrm>
            <a:off x="8220540" y="4609060"/>
            <a:ext cx="2075520" cy="1678144"/>
          </a:xfrm>
          <a:prstGeom prst="rect">
            <a:avLst/>
          </a:prstGeom>
        </p:spPr>
      </p:pic>
      <p:grpSp>
        <p:nvGrpSpPr>
          <p:cNvPr id="30" name="Group 13"/>
          <p:cNvGrpSpPr/>
          <p:nvPr/>
        </p:nvGrpSpPr>
        <p:grpSpPr>
          <a:xfrm>
            <a:off x="2566703" y="1303122"/>
            <a:ext cx="13371404" cy="2117015"/>
            <a:chOff x="962160" y="21048"/>
            <a:chExt cx="17828537" cy="2822687"/>
          </a:xfrm>
        </p:grpSpPr>
        <p:grpSp>
          <p:nvGrpSpPr>
            <p:cNvPr id="32" name="Group 14"/>
            <p:cNvGrpSpPr/>
            <p:nvPr/>
          </p:nvGrpSpPr>
          <p:grpSpPr>
            <a:xfrm>
              <a:off x="1323296" y="303679"/>
              <a:ext cx="16972549" cy="2232251"/>
              <a:chOff x="259855" y="0"/>
              <a:chExt cx="4305998" cy="566330"/>
            </a:xfrm>
          </p:grpSpPr>
          <p:sp>
            <p:nvSpPr>
              <p:cNvPr id="38" name="Freeform 15"/>
              <p:cNvSpPr/>
              <p:nvPr/>
            </p:nvSpPr>
            <p:spPr>
              <a:xfrm>
                <a:off x="259855" y="0"/>
                <a:ext cx="4305998" cy="566330"/>
              </a:xfrm>
              <a:custGeom>
                <a:avLst/>
                <a:gdLst/>
                <a:ahLst/>
                <a:cxnLst/>
                <a:rect l="l" t="t" r="r" b="b"/>
                <a:pathLst>
                  <a:path w="4825709" h="566330">
                    <a:moveTo>
                      <a:pt x="0" y="0"/>
                    </a:moveTo>
                    <a:lnTo>
                      <a:pt x="4825709" y="0"/>
                    </a:lnTo>
                    <a:lnTo>
                      <a:pt x="4825709" y="566330"/>
                    </a:lnTo>
                    <a:lnTo>
                      <a:pt x="0" y="566330"/>
                    </a:lnTo>
                    <a:close/>
                  </a:path>
                </a:pathLst>
              </a:custGeom>
              <a:solidFill>
                <a:srgbClr val="303082"/>
              </a:solidFill>
            </p:spPr>
          </p:sp>
        </p:grpSp>
        <p:pic>
          <p:nvPicPr>
            <p:cNvPr id="35"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6345" y="21048"/>
              <a:ext cx="1184623" cy="1184623"/>
            </a:xfrm>
            <a:prstGeom prst="rect">
              <a:avLst/>
            </a:prstGeom>
          </p:spPr>
        </p:pic>
        <p:sp>
          <p:nvSpPr>
            <p:cNvPr id="36" name="TextBox 17"/>
            <p:cNvSpPr txBox="1"/>
            <p:nvPr/>
          </p:nvSpPr>
          <p:spPr>
            <a:xfrm>
              <a:off x="962160" y="981652"/>
              <a:ext cx="17828537" cy="854935"/>
            </a:xfrm>
            <a:prstGeom prst="rect">
              <a:avLst/>
            </a:prstGeom>
          </p:spPr>
          <p:txBody>
            <a:bodyPr lIns="0" tIns="0" rIns="0" bIns="0" rtlCol="0" anchor="t">
              <a:spAutoFit/>
            </a:bodyPr>
            <a:lstStyle/>
            <a:p>
              <a:pPr algn="ctr">
                <a:lnSpc>
                  <a:spcPts val="4950"/>
                </a:lnSpc>
              </a:pPr>
              <a:r>
                <a:rPr lang="mn-MN" sz="4500" b="1" dirty="0">
                  <a:solidFill>
                    <a:srgbClr val="FFFFFF"/>
                  </a:solidFill>
                  <a:latin typeface="Arial" panose="020B0604020202020204" pitchFamily="34" charset="0"/>
                  <a:cs typeface="Arial" panose="020B0604020202020204" pitchFamily="34" charset="0"/>
                </a:rPr>
                <a:t>ШҮҮХИЙН МАРГААН ШИЙДВЭРЛЭЛТ</a:t>
              </a:r>
              <a:endParaRPr lang="en-US" sz="4500" b="1" dirty="0">
                <a:solidFill>
                  <a:srgbClr val="FFFFFF"/>
                </a:solidFill>
                <a:latin typeface="Arial" panose="020B0604020202020204" pitchFamily="34" charset="0"/>
                <a:cs typeface="Arial" panose="020B0604020202020204" pitchFamily="34" charset="0"/>
              </a:endParaRPr>
            </a:p>
          </p:txBody>
        </p:sp>
        <p:pic>
          <p:nvPicPr>
            <p:cNvPr id="37"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7411370" y="1659112"/>
              <a:ext cx="1184623" cy="1184623"/>
            </a:xfrm>
            <a:prstGeom prst="rect">
              <a:avLst/>
            </a:prstGeom>
          </p:spPr>
        </p:pic>
      </p:grpSp>
    </p:spTree>
    <p:extLst>
      <p:ext uri="{BB962C8B-B14F-4D97-AF65-F5344CB8AC3E}">
        <p14:creationId xmlns:p14="http://schemas.microsoft.com/office/powerpoint/2010/main" val="3516299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6781800" cy="10287000"/>
          </a:xfrm>
          <a:prstGeom prst="rect">
            <a:avLst/>
          </a:prstGeom>
          <a:solidFill>
            <a:srgbClr val="303082"/>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1028700" y="5838270"/>
            <a:ext cx="4553352" cy="336509"/>
          </a:xfrm>
          <a:prstGeom prst="rect">
            <a:avLst/>
          </a:prstGeom>
        </p:spPr>
      </p:pic>
      <p:sp>
        <p:nvSpPr>
          <p:cNvPr id="5" name="TextBox 5"/>
          <p:cNvSpPr txBox="1"/>
          <p:nvPr/>
        </p:nvSpPr>
        <p:spPr>
          <a:xfrm>
            <a:off x="1028701" y="1673185"/>
            <a:ext cx="5067300" cy="3693319"/>
          </a:xfrm>
          <a:prstGeom prst="rect">
            <a:avLst/>
          </a:prstGeom>
        </p:spPr>
        <p:txBody>
          <a:bodyPr wrap="square" lIns="0" tIns="0" rIns="0" bIns="0" rtlCol="0" anchor="t">
            <a:spAutoFit/>
          </a:bodyPr>
          <a:lstStyle/>
          <a:p>
            <a:r>
              <a:rPr lang="mn-MN" sz="4800" b="1" dirty="0">
                <a:solidFill>
                  <a:schemeClr val="bg1"/>
                </a:solidFill>
                <a:latin typeface="Arial" panose="020B0604020202020204" pitchFamily="34" charset="0"/>
                <a:cs typeface="Arial" panose="020B0604020202020204" pitchFamily="34" charset="0"/>
              </a:rPr>
              <a:t>САЛБАРЫН ХУУЛЬ, ТОГТООМЖ, БОДЛОГЫН БИЧИГ БАРИМТ</a:t>
            </a:r>
            <a:endParaRPr lang="en-US" sz="4800" b="1" dirty="0">
              <a:solidFill>
                <a:schemeClr val="bg1"/>
              </a:solidFill>
            </a:endParaRPr>
          </a:p>
        </p:txBody>
      </p:sp>
      <p:grpSp>
        <p:nvGrpSpPr>
          <p:cNvPr id="19" name="Group 6"/>
          <p:cNvGrpSpPr/>
          <p:nvPr/>
        </p:nvGrpSpPr>
        <p:grpSpPr>
          <a:xfrm>
            <a:off x="7972315" y="1181100"/>
            <a:ext cx="8771797" cy="615553"/>
            <a:chOff x="0" y="0"/>
            <a:chExt cx="11695729" cy="820737"/>
          </a:xfrm>
        </p:grpSpPr>
        <p:pic>
          <p:nvPicPr>
            <p:cNvPr id="20"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 r="34"/>
            <a:stretch>
              <a:fillRect/>
            </a:stretch>
          </p:blipFill>
          <p:spPr>
            <a:xfrm rot="5400000">
              <a:off x="226" y="-226"/>
              <a:ext cx="532260" cy="532712"/>
            </a:xfrm>
            <a:prstGeom prst="rect">
              <a:avLst/>
            </a:prstGeom>
          </p:spPr>
        </p:pic>
        <p:sp>
          <p:nvSpPr>
            <p:cNvPr id="21" name="TextBox 8"/>
            <p:cNvSpPr txBox="1"/>
            <p:nvPr/>
          </p:nvSpPr>
          <p:spPr>
            <a:xfrm>
              <a:off x="1093549" y="0"/>
              <a:ext cx="10602180" cy="820737"/>
            </a:xfrm>
            <a:prstGeom prst="rect">
              <a:avLst/>
            </a:prstGeom>
          </p:spPr>
          <p:txBody>
            <a:bodyPr lIns="0" tIns="0" rIns="0" bIns="0" rtlCol="0" anchor="t">
              <a:spAutoFit/>
            </a:bodyPr>
            <a:lstStyle/>
            <a:p>
              <a:pPr algn="just"/>
              <a:r>
                <a:rPr lang="mn-MN" sz="2000" dirty="0">
                  <a:latin typeface="Arial" panose="020B0604020202020204" pitchFamily="34" charset="0"/>
                  <a:cs typeface="Arial" panose="020B0604020202020204" pitchFamily="34" charset="0"/>
                </a:rPr>
                <a:t>Монгол Улсын засаг захиргаа, нутаг дэвсгэрийн нэгж, түүний удирдлагын тухай хууль</a:t>
              </a:r>
            </a:p>
          </p:txBody>
        </p:sp>
      </p:grpSp>
      <p:grpSp>
        <p:nvGrpSpPr>
          <p:cNvPr id="22" name="Group 9"/>
          <p:cNvGrpSpPr/>
          <p:nvPr/>
        </p:nvGrpSpPr>
        <p:grpSpPr>
          <a:xfrm>
            <a:off x="7972315" y="2171700"/>
            <a:ext cx="8771797" cy="400495"/>
            <a:chOff x="0" y="38631"/>
            <a:chExt cx="11695729" cy="533992"/>
          </a:xfrm>
        </p:grpSpPr>
        <p:pic>
          <p:nvPicPr>
            <p:cNvPr id="23"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 r="34"/>
            <a:stretch>
              <a:fillRect/>
            </a:stretch>
          </p:blipFill>
          <p:spPr>
            <a:xfrm rot="5400000">
              <a:off x="226" y="40137"/>
              <a:ext cx="532260" cy="532712"/>
            </a:xfrm>
            <a:prstGeom prst="rect">
              <a:avLst/>
            </a:prstGeom>
          </p:spPr>
        </p:pic>
        <p:sp>
          <p:nvSpPr>
            <p:cNvPr id="24" name="TextBox 11"/>
            <p:cNvSpPr txBox="1"/>
            <p:nvPr/>
          </p:nvSpPr>
          <p:spPr>
            <a:xfrm>
              <a:off x="1093549" y="38631"/>
              <a:ext cx="10602180" cy="410369"/>
            </a:xfrm>
            <a:prstGeom prst="rect">
              <a:avLst/>
            </a:prstGeom>
          </p:spPr>
          <p:txBody>
            <a:bodyPr lIns="0" tIns="0" rIns="0" bIns="0" rtlCol="0" anchor="t">
              <a:spAutoFit/>
            </a:bodyPr>
            <a:lstStyle/>
            <a:p>
              <a:pPr algn="just"/>
              <a:r>
                <a:rPr lang="mn-MN" sz="2000" dirty="0">
                  <a:latin typeface="Arial" panose="020B0604020202020204" pitchFamily="34" charset="0"/>
                  <a:cs typeface="Arial" panose="020B0604020202020204" pitchFamily="34" charset="0"/>
                </a:rPr>
                <a:t>Төрийн болон орон нутгийн өмчийн тухай хууль</a:t>
              </a:r>
            </a:p>
          </p:txBody>
        </p:sp>
      </p:grpSp>
      <p:grpSp>
        <p:nvGrpSpPr>
          <p:cNvPr id="25" name="Group 12"/>
          <p:cNvGrpSpPr/>
          <p:nvPr/>
        </p:nvGrpSpPr>
        <p:grpSpPr>
          <a:xfrm>
            <a:off x="7972315" y="3022337"/>
            <a:ext cx="8771798" cy="427771"/>
            <a:chOff x="0" y="-38100"/>
            <a:chExt cx="11695731" cy="570360"/>
          </a:xfrm>
        </p:grpSpPr>
        <p:pic>
          <p:nvPicPr>
            <p:cNvPr id="26"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 r="34"/>
            <a:stretch>
              <a:fillRect/>
            </a:stretch>
          </p:blipFill>
          <p:spPr>
            <a:xfrm rot="5400000">
              <a:off x="226" y="-226"/>
              <a:ext cx="532260" cy="532712"/>
            </a:xfrm>
            <a:prstGeom prst="rect">
              <a:avLst/>
            </a:prstGeom>
          </p:spPr>
        </p:pic>
        <p:sp>
          <p:nvSpPr>
            <p:cNvPr id="27" name="TextBox 14"/>
            <p:cNvSpPr txBox="1"/>
            <p:nvPr/>
          </p:nvSpPr>
          <p:spPr>
            <a:xfrm>
              <a:off x="1093551" y="-38100"/>
              <a:ext cx="10602180" cy="410368"/>
            </a:xfrm>
            <a:prstGeom prst="rect">
              <a:avLst/>
            </a:prstGeom>
          </p:spPr>
          <p:txBody>
            <a:bodyPr lIns="0" tIns="0" rIns="0" bIns="0" rtlCol="0" anchor="t">
              <a:spAutoFit/>
            </a:bodyPr>
            <a:lstStyle/>
            <a:p>
              <a:pPr algn="just"/>
              <a:r>
                <a:rPr lang="mn-MN" sz="2000" dirty="0">
                  <a:latin typeface="Arial" panose="020B0604020202020204" pitchFamily="34" charset="0"/>
                  <a:cs typeface="Arial" panose="020B0604020202020204" pitchFamily="34" charset="0"/>
                </a:rPr>
                <a:t>Төсвийн тухай хууль </a:t>
              </a:r>
              <a:endParaRPr lang="en-US" sz="2000" dirty="0">
                <a:latin typeface="Arial" panose="020B0604020202020204" pitchFamily="34" charset="0"/>
                <a:cs typeface="Arial" panose="020B0604020202020204" pitchFamily="34" charset="0"/>
              </a:endParaRPr>
            </a:p>
          </p:txBody>
        </p:sp>
      </p:grpSp>
      <p:grpSp>
        <p:nvGrpSpPr>
          <p:cNvPr id="28" name="Group 15"/>
          <p:cNvGrpSpPr/>
          <p:nvPr/>
        </p:nvGrpSpPr>
        <p:grpSpPr>
          <a:xfrm>
            <a:off x="7972315" y="3846014"/>
            <a:ext cx="8771798" cy="427770"/>
            <a:chOff x="0" y="-38100"/>
            <a:chExt cx="11695731" cy="570360"/>
          </a:xfrm>
        </p:grpSpPr>
        <p:pic>
          <p:nvPicPr>
            <p:cNvPr id="29"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 r="34"/>
            <a:stretch>
              <a:fillRect/>
            </a:stretch>
          </p:blipFill>
          <p:spPr>
            <a:xfrm rot="5400000">
              <a:off x="226" y="-226"/>
              <a:ext cx="532260" cy="532712"/>
            </a:xfrm>
            <a:prstGeom prst="rect">
              <a:avLst/>
            </a:prstGeom>
          </p:spPr>
        </p:pic>
        <p:sp>
          <p:nvSpPr>
            <p:cNvPr id="30" name="TextBox 17"/>
            <p:cNvSpPr txBox="1"/>
            <p:nvPr/>
          </p:nvSpPr>
          <p:spPr>
            <a:xfrm>
              <a:off x="1093551" y="-38100"/>
              <a:ext cx="10602180" cy="410369"/>
            </a:xfrm>
            <a:prstGeom prst="rect">
              <a:avLst/>
            </a:prstGeom>
          </p:spPr>
          <p:txBody>
            <a:bodyPr lIns="0" tIns="0" rIns="0" bIns="0" rtlCol="0" anchor="t">
              <a:spAutoFit/>
            </a:bodyPr>
            <a:lstStyle/>
            <a:p>
              <a:pPr algn="just"/>
              <a:r>
                <a:rPr lang="mn-MN" sz="2000" dirty="0">
                  <a:latin typeface="Arial" panose="020B0604020202020204" pitchFamily="34" charset="0"/>
                  <a:cs typeface="Arial" panose="020B0604020202020204" pitchFamily="34" charset="0"/>
                </a:rPr>
                <a:t>Компаний тухай хууль</a:t>
              </a:r>
            </a:p>
          </p:txBody>
        </p:sp>
      </p:grpSp>
      <p:grpSp>
        <p:nvGrpSpPr>
          <p:cNvPr id="31" name="Group 18"/>
          <p:cNvGrpSpPr/>
          <p:nvPr/>
        </p:nvGrpSpPr>
        <p:grpSpPr>
          <a:xfrm>
            <a:off x="7972315" y="4719126"/>
            <a:ext cx="8771798" cy="615553"/>
            <a:chOff x="0" y="-38100"/>
            <a:chExt cx="11695731" cy="820737"/>
          </a:xfrm>
        </p:grpSpPr>
        <p:pic>
          <p:nvPicPr>
            <p:cNvPr id="32"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 r="34"/>
            <a:stretch>
              <a:fillRect/>
            </a:stretch>
          </p:blipFill>
          <p:spPr>
            <a:xfrm rot="5400000">
              <a:off x="226" y="12474"/>
              <a:ext cx="532260" cy="532712"/>
            </a:xfrm>
            <a:prstGeom prst="rect">
              <a:avLst/>
            </a:prstGeom>
          </p:spPr>
        </p:pic>
        <p:sp>
          <p:nvSpPr>
            <p:cNvPr id="33" name="TextBox 20"/>
            <p:cNvSpPr txBox="1"/>
            <p:nvPr/>
          </p:nvSpPr>
          <p:spPr>
            <a:xfrm>
              <a:off x="1093551" y="-38100"/>
              <a:ext cx="10602180" cy="820737"/>
            </a:xfrm>
            <a:prstGeom prst="rect">
              <a:avLst/>
            </a:prstGeom>
          </p:spPr>
          <p:txBody>
            <a:bodyPr lIns="0" tIns="0" rIns="0" bIns="0" rtlCol="0" anchor="t">
              <a:spAutoFit/>
            </a:bodyPr>
            <a:lstStyle/>
            <a:p>
              <a:pPr algn="just"/>
              <a:r>
                <a:rPr lang="mn-MN" sz="2000" dirty="0">
                  <a:latin typeface="Arial" panose="020B0604020202020204" pitchFamily="34" charset="0"/>
                  <a:cs typeface="Arial" panose="020B0604020202020204" pitchFamily="34" charset="0"/>
                </a:rPr>
                <a:t>Төрийн болон орон нутгийн өмчийн хөрөнгөөр бараа, ажил, үйлчилгээ худалдан авах тухай </a:t>
              </a:r>
            </a:p>
          </p:txBody>
        </p:sp>
      </p:grpSp>
      <p:grpSp>
        <p:nvGrpSpPr>
          <p:cNvPr id="34" name="Group 21"/>
          <p:cNvGrpSpPr/>
          <p:nvPr/>
        </p:nvGrpSpPr>
        <p:grpSpPr>
          <a:xfrm>
            <a:off x="7972315" y="5879368"/>
            <a:ext cx="8771798" cy="615553"/>
            <a:chOff x="0" y="-38100"/>
            <a:chExt cx="11695731" cy="820736"/>
          </a:xfrm>
        </p:grpSpPr>
        <p:pic>
          <p:nvPicPr>
            <p:cNvPr id="3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 r="34"/>
            <a:stretch>
              <a:fillRect/>
            </a:stretch>
          </p:blipFill>
          <p:spPr>
            <a:xfrm rot="5400000">
              <a:off x="226" y="40137"/>
              <a:ext cx="532260" cy="532712"/>
            </a:xfrm>
            <a:prstGeom prst="rect">
              <a:avLst/>
            </a:prstGeom>
          </p:spPr>
        </p:pic>
        <p:sp>
          <p:nvSpPr>
            <p:cNvPr id="36" name="TextBox 23"/>
            <p:cNvSpPr txBox="1"/>
            <p:nvPr/>
          </p:nvSpPr>
          <p:spPr>
            <a:xfrm>
              <a:off x="1093551" y="-38100"/>
              <a:ext cx="10602180" cy="820736"/>
            </a:xfrm>
            <a:prstGeom prst="rect">
              <a:avLst/>
            </a:prstGeom>
          </p:spPr>
          <p:txBody>
            <a:bodyPr lIns="0" tIns="0" rIns="0" bIns="0" rtlCol="0" anchor="t">
              <a:spAutoFit/>
            </a:bodyPr>
            <a:lstStyle/>
            <a:p>
              <a:pPr algn="just"/>
              <a:r>
                <a:rPr lang="mn-MN" sz="2000" dirty="0">
                  <a:latin typeface="Arial" panose="020B0604020202020204" pitchFamily="34" charset="0"/>
                  <a:cs typeface="Arial" panose="020B0604020202020204" pitchFamily="34" charset="0"/>
                </a:rPr>
                <a:t>Монгол улсын Засгийн газрын 2021-2024 оны үйл ажиллагааны хөтөлбөр</a:t>
              </a:r>
            </a:p>
          </p:txBody>
        </p:sp>
      </p:grpSp>
      <p:sp>
        <p:nvSpPr>
          <p:cNvPr id="3" name="Rectangle 2"/>
          <p:cNvSpPr/>
          <p:nvPr/>
        </p:nvSpPr>
        <p:spPr>
          <a:xfrm>
            <a:off x="1028700" y="6665246"/>
            <a:ext cx="5067301" cy="954107"/>
          </a:xfrm>
          <a:prstGeom prst="rect">
            <a:avLst/>
          </a:prstGeom>
        </p:spPr>
        <p:txBody>
          <a:bodyPr wrap="square">
            <a:spAutoFit/>
          </a:bodyPr>
          <a:lstStyle/>
          <a:p>
            <a:r>
              <a:rPr lang="mn-MN" sz="2800" b="1" dirty="0">
                <a:solidFill>
                  <a:schemeClr val="bg1"/>
                </a:solidFill>
                <a:latin typeface="Arial" panose="020B0604020202020204" pitchFamily="34" charset="0"/>
                <a:cs typeface="Arial" panose="020B0604020202020204" pitchFamily="34" charset="0"/>
              </a:rPr>
              <a:t>Нийт 5 хууль, тогтоомж </a:t>
            </a:r>
          </a:p>
          <a:p>
            <a:r>
              <a:rPr lang="mn-MN" sz="2800" b="1" dirty="0">
                <a:solidFill>
                  <a:schemeClr val="bg1"/>
                </a:solidFill>
                <a:latin typeface="Arial" panose="020B0604020202020204" pitchFamily="34" charset="0"/>
                <a:cs typeface="Arial" panose="020B0604020202020204" pitchFamily="34" charset="0"/>
              </a:rPr>
              <a:t>4 /Бодлогын баримт бичиг/</a:t>
            </a:r>
            <a:endParaRPr lang="en-US" sz="2800" b="1" dirty="0">
              <a:solidFill>
                <a:schemeClr val="bg1"/>
              </a:solidFill>
              <a:latin typeface="Arial" panose="020B0604020202020204" pitchFamily="34" charset="0"/>
              <a:cs typeface="Arial" panose="020B0604020202020204" pitchFamily="34" charset="0"/>
            </a:endParaRPr>
          </a:p>
        </p:txBody>
      </p:sp>
      <p:grpSp>
        <p:nvGrpSpPr>
          <p:cNvPr id="37" name="Group 21"/>
          <p:cNvGrpSpPr/>
          <p:nvPr/>
        </p:nvGrpSpPr>
        <p:grpSpPr>
          <a:xfrm>
            <a:off x="7972314" y="6864969"/>
            <a:ext cx="8771798" cy="615553"/>
            <a:chOff x="0" y="-38100"/>
            <a:chExt cx="11695731" cy="820736"/>
          </a:xfrm>
        </p:grpSpPr>
        <p:pic>
          <p:nvPicPr>
            <p:cNvPr id="38"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 r="34"/>
            <a:stretch>
              <a:fillRect/>
            </a:stretch>
          </p:blipFill>
          <p:spPr>
            <a:xfrm rot="5400000">
              <a:off x="226" y="40137"/>
              <a:ext cx="532260" cy="532712"/>
            </a:xfrm>
            <a:prstGeom prst="rect">
              <a:avLst/>
            </a:prstGeom>
          </p:spPr>
        </p:pic>
        <p:sp>
          <p:nvSpPr>
            <p:cNvPr id="39" name="TextBox 23"/>
            <p:cNvSpPr txBox="1"/>
            <p:nvPr/>
          </p:nvSpPr>
          <p:spPr>
            <a:xfrm>
              <a:off x="1093551" y="-38100"/>
              <a:ext cx="10602180" cy="820736"/>
            </a:xfrm>
            <a:prstGeom prst="rect">
              <a:avLst/>
            </a:prstGeom>
          </p:spPr>
          <p:txBody>
            <a:bodyPr lIns="0" tIns="0" rIns="0" bIns="0" rtlCol="0" anchor="t">
              <a:spAutoFit/>
            </a:bodyPr>
            <a:lstStyle/>
            <a:p>
              <a:pPr algn="just"/>
              <a:r>
                <a:rPr lang="mn-MN" sz="2000" dirty="0">
                  <a:latin typeface="Arial" panose="020B0604020202020204" pitchFamily="34" charset="0"/>
                  <a:cs typeface="Arial" panose="020B0604020202020204" pitchFamily="34" charset="0"/>
                </a:rPr>
                <a:t>Нийслэлийн Засаг дарга бөгөөд Улаанбаатар хотын захирагчийн 2020-2024 оны үйл ажиллагааны хөтөлбөр</a:t>
              </a:r>
              <a:endParaRPr lang="mn-MN" sz="2400" dirty="0">
                <a:latin typeface="Arial" panose="020B0604020202020204" pitchFamily="34" charset="0"/>
                <a:cs typeface="Arial" panose="020B0604020202020204" pitchFamily="34" charset="0"/>
              </a:endParaRPr>
            </a:p>
          </p:txBody>
        </p:sp>
      </p:grpSp>
      <p:grpSp>
        <p:nvGrpSpPr>
          <p:cNvPr id="40" name="Group 21"/>
          <p:cNvGrpSpPr/>
          <p:nvPr/>
        </p:nvGrpSpPr>
        <p:grpSpPr>
          <a:xfrm>
            <a:off x="7972314" y="8008080"/>
            <a:ext cx="8771797" cy="399196"/>
            <a:chOff x="0" y="40363"/>
            <a:chExt cx="11695729" cy="532260"/>
          </a:xfrm>
        </p:grpSpPr>
        <p:pic>
          <p:nvPicPr>
            <p:cNvPr id="41"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 r="34"/>
            <a:stretch>
              <a:fillRect/>
            </a:stretch>
          </p:blipFill>
          <p:spPr>
            <a:xfrm rot="5400000">
              <a:off x="226" y="40137"/>
              <a:ext cx="532260" cy="532712"/>
            </a:xfrm>
            <a:prstGeom prst="rect">
              <a:avLst/>
            </a:prstGeom>
          </p:spPr>
        </p:pic>
        <p:sp>
          <p:nvSpPr>
            <p:cNvPr id="42" name="TextBox 23"/>
            <p:cNvSpPr txBox="1"/>
            <p:nvPr/>
          </p:nvSpPr>
          <p:spPr>
            <a:xfrm>
              <a:off x="1093549" y="40363"/>
              <a:ext cx="10602180" cy="410369"/>
            </a:xfrm>
            <a:prstGeom prst="rect">
              <a:avLst/>
            </a:prstGeom>
          </p:spPr>
          <p:txBody>
            <a:bodyPr lIns="0" tIns="0" rIns="0" bIns="0" rtlCol="0" anchor="t">
              <a:spAutoFit/>
            </a:bodyPr>
            <a:lstStyle/>
            <a:p>
              <a:pPr lvl="0" algn="just">
                <a:defRPr/>
              </a:pPr>
              <a:r>
                <a:rPr lang="mn-MN" sz="2000" dirty="0">
                  <a:latin typeface="Arial" panose="020B0604020202020204" pitchFamily="34" charset="0"/>
                  <a:cs typeface="Arial" panose="020B0604020202020204" pitchFamily="34" charset="0"/>
                </a:rPr>
                <a:t>Байгууллагын гүйцэтгэлийн төлөвлөгөө</a:t>
              </a:r>
              <a:endParaRPr lang="en-US" sz="3200" dirty="0">
                <a:latin typeface="Arial" panose="020B0604020202020204" pitchFamily="34" charset="0"/>
                <a:cs typeface="Arial" panose="020B0604020202020204" pitchFamily="34" charset="0"/>
              </a:endParaRPr>
            </a:p>
          </p:txBody>
        </p:sp>
      </p:grpSp>
      <p:grpSp>
        <p:nvGrpSpPr>
          <p:cNvPr id="43" name="Group 21"/>
          <p:cNvGrpSpPr/>
          <p:nvPr/>
        </p:nvGrpSpPr>
        <p:grpSpPr>
          <a:xfrm>
            <a:off x="7972314" y="8811214"/>
            <a:ext cx="8771797" cy="399196"/>
            <a:chOff x="0" y="40363"/>
            <a:chExt cx="11695729" cy="532260"/>
          </a:xfrm>
        </p:grpSpPr>
        <p:pic>
          <p:nvPicPr>
            <p:cNvPr id="44"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 r="34"/>
            <a:stretch>
              <a:fillRect/>
            </a:stretch>
          </p:blipFill>
          <p:spPr>
            <a:xfrm rot="5400000">
              <a:off x="226" y="40137"/>
              <a:ext cx="532260" cy="532712"/>
            </a:xfrm>
            <a:prstGeom prst="rect">
              <a:avLst/>
            </a:prstGeom>
          </p:spPr>
        </p:pic>
        <p:sp>
          <p:nvSpPr>
            <p:cNvPr id="45" name="TextBox 23"/>
            <p:cNvSpPr txBox="1"/>
            <p:nvPr/>
          </p:nvSpPr>
          <p:spPr>
            <a:xfrm>
              <a:off x="1093549" y="40363"/>
              <a:ext cx="10602180" cy="410369"/>
            </a:xfrm>
            <a:prstGeom prst="rect">
              <a:avLst/>
            </a:prstGeom>
          </p:spPr>
          <p:txBody>
            <a:bodyPr lIns="0" tIns="0" rIns="0" bIns="0" rtlCol="0" anchor="t">
              <a:spAutoFit/>
            </a:bodyPr>
            <a:lstStyle/>
            <a:p>
              <a:pPr lvl="0" algn="just">
                <a:defRPr/>
              </a:pPr>
              <a:r>
                <a:rPr lang="mn-MN" sz="2000" dirty="0">
                  <a:latin typeface="Arial" panose="020B0604020202020204" pitchFamily="34" charset="0"/>
                  <a:cs typeface="Arial" panose="020B0604020202020204" pitchFamily="34" charset="0"/>
                </a:rPr>
                <a:t>Дунд хугацааны стратегийн төлөвлөгөө /2021-2024 он/</a:t>
              </a:r>
              <a:endParaRPr lang="en-US" sz="3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56112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030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3318" y="8511090"/>
            <a:ext cx="2185988" cy="74721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000" b="50000"/>
          <a:stretch>
            <a:fillRect/>
          </a:stretch>
        </p:blipFill>
        <p:spPr>
          <a:xfrm>
            <a:off x="1" y="7651693"/>
            <a:ext cx="2635314" cy="2635313"/>
          </a:xfrm>
          <a:custGeom>
            <a:avLst/>
            <a:gdLst>
              <a:gd name="connsiteX0" fmla="*/ 0 w 2635314"/>
              <a:gd name="connsiteY0" fmla="*/ 0 h 2635313"/>
              <a:gd name="connsiteX1" fmla="*/ 2635314 w 2635314"/>
              <a:gd name="connsiteY1" fmla="*/ 0 h 2635313"/>
              <a:gd name="connsiteX2" fmla="*/ 2635314 w 2635314"/>
              <a:gd name="connsiteY2" fmla="*/ 2635313 h 2635313"/>
              <a:gd name="connsiteX3" fmla="*/ 0 w 2635314"/>
              <a:gd name="connsiteY3" fmla="*/ 2635313 h 2635313"/>
              <a:gd name="connsiteX4" fmla="*/ 0 w 2635314"/>
              <a:gd name="connsiteY4" fmla="*/ 0 h 263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314" h="2635313">
                <a:moveTo>
                  <a:pt x="0" y="0"/>
                </a:moveTo>
                <a:lnTo>
                  <a:pt x="2635314" y="0"/>
                </a:lnTo>
                <a:lnTo>
                  <a:pt x="2635314" y="2635313"/>
                </a:lnTo>
                <a:lnTo>
                  <a:pt x="0" y="2635313"/>
                </a:lnTo>
                <a:lnTo>
                  <a:pt x="0" y="0"/>
                </a:lnTo>
                <a:close/>
              </a:path>
            </a:pathLst>
          </a:cu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36349" y="571502"/>
            <a:ext cx="1779818" cy="1789580"/>
          </a:xfrm>
          <a:prstGeom prst="rect">
            <a:avLst/>
          </a:prstGeom>
        </p:spPr>
      </p:pic>
      <p:sp>
        <p:nvSpPr>
          <p:cNvPr id="6" name="TextBox 6"/>
          <p:cNvSpPr txBox="1"/>
          <p:nvPr/>
        </p:nvSpPr>
        <p:spPr>
          <a:xfrm>
            <a:off x="1641020" y="4076700"/>
            <a:ext cx="15412324" cy="2026196"/>
          </a:xfrm>
          <a:prstGeom prst="rect">
            <a:avLst/>
          </a:prstGeom>
        </p:spPr>
        <p:txBody>
          <a:bodyPr lIns="0" tIns="0" rIns="0" bIns="0" rtlCol="0" anchor="t">
            <a:spAutoFit/>
          </a:bodyPr>
          <a:lstStyle/>
          <a:p>
            <a:pPr algn="ctr">
              <a:lnSpc>
                <a:spcPts val="7920"/>
              </a:lnSpc>
            </a:pPr>
            <a:r>
              <a:rPr lang="en-US" sz="7100" dirty="0">
                <a:solidFill>
                  <a:srgbClr val="FFFFFF"/>
                </a:solidFill>
                <a:latin typeface="Mogul Arial 1"/>
              </a:rPr>
              <a:t>АНХААРАЛ ХАНДУУЛСАНД </a:t>
            </a:r>
          </a:p>
          <a:p>
            <a:pPr algn="ctr">
              <a:lnSpc>
                <a:spcPts val="7920"/>
              </a:lnSpc>
            </a:pPr>
            <a:r>
              <a:rPr lang="en-US" sz="7100" dirty="0">
                <a:solidFill>
                  <a:srgbClr val="FFFFFF"/>
                </a:solidFill>
                <a:latin typeface="Mogul Arial 1"/>
              </a:rPr>
              <a:t>БАЯРЛАЛАА</a:t>
            </a:r>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1" y="1028702"/>
            <a:ext cx="612322" cy="5174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1" y="2346551"/>
            <a:ext cx="612322" cy="51741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1" y="1687221"/>
            <a:ext cx="612322" cy="5174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0" y="-4560"/>
            <a:ext cx="4191000" cy="488867"/>
            <a:chOff x="0" y="-4565"/>
            <a:chExt cx="4191000" cy="488867"/>
          </a:xfrm>
        </p:grpSpPr>
        <p:sp>
          <p:nvSpPr>
            <p:cNvPr id="68" name="Round Single Corner Rectangle 67"/>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69" name="Group 68"/>
            <p:cNvGrpSpPr/>
            <p:nvPr/>
          </p:nvGrpSpPr>
          <p:grpSpPr>
            <a:xfrm>
              <a:off x="228600" y="33753"/>
              <a:ext cx="375928" cy="375928"/>
              <a:chOff x="62067" y="154286"/>
              <a:chExt cx="375928" cy="375928"/>
            </a:xfrm>
          </p:grpSpPr>
          <p:sp>
            <p:nvSpPr>
              <p:cNvPr id="71" name="Oval 70"/>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72" name="Picture 8"/>
              <p:cNvPicPr>
                <a:picLocks noChangeAspect="1"/>
              </p:cNvPicPr>
              <p:nvPr/>
            </p:nvPicPr>
            <p:blipFill>
              <a:blip r:embed="rId2"/>
              <a:srcRect/>
              <a:stretch>
                <a:fillRect/>
              </a:stretch>
            </p:blipFill>
            <p:spPr>
              <a:xfrm>
                <a:off x="62067" y="154286"/>
                <a:ext cx="375928" cy="375928"/>
              </a:xfrm>
              <a:prstGeom prst="rect">
                <a:avLst/>
              </a:prstGeom>
            </p:spPr>
          </p:pic>
        </p:grpSp>
        <p:sp>
          <p:nvSpPr>
            <p:cNvPr id="70"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grpSp>
        <p:nvGrpSpPr>
          <p:cNvPr id="3" name="Group 2"/>
          <p:cNvGrpSpPr/>
          <p:nvPr/>
        </p:nvGrpSpPr>
        <p:grpSpPr>
          <a:xfrm>
            <a:off x="1371600" y="1103634"/>
            <a:ext cx="9125384" cy="2356069"/>
            <a:chOff x="76200" y="1291034"/>
            <a:chExt cx="9125384" cy="2356069"/>
          </a:xfrm>
        </p:grpSpPr>
        <p:grpSp>
          <p:nvGrpSpPr>
            <p:cNvPr id="74" name="Group 14"/>
            <p:cNvGrpSpPr/>
            <p:nvPr/>
          </p:nvGrpSpPr>
          <p:grpSpPr>
            <a:xfrm>
              <a:off x="260745" y="1478434"/>
              <a:ext cx="8773264" cy="1981269"/>
              <a:chOff x="0" y="0"/>
              <a:chExt cx="4825709" cy="566330"/>
            </a:xfrm>
            <a:solidFill>
              <a:srgbClr val="FFC200"/>
            </a:solidFill>
          </p:grpSpPr>
          <p:sp>
            <p:nvSpPr>
              <p:cNvPr id="78" name="Freeform 15"/>
              <p:cNvSpPr/>
              <p:nvPr/>
            </p:nvSpPr>
            <p:spPr>
              <a:xfrm>
                <a:off x="0" y="0"/>
                <a:ext cx="4825709" cy="566330"/>
              </a:xfrm>
              <a:custGeom>
                <a:avLst/>
                <a:gdLst/>
                <a:ahLst/>
                <a:cxnLst/>
                <a:rect l="l" t="t" r="r" b="b"/>
                <a:pathLst>
                  <a:path w="4825709" h="566330">
                    <a:moveTo>
                      <a:pt x="0" y="0"/>
                    </a:moveTo>
                    <a:lnTo>
                      <a:pt x="4825709" y="0"/>
                    </a:lnTo>
                    <a:lnTo>
                      <a:pt x="4825709" y="566330"/>
                    </a:lnTo>
                    <a:lnTo>
                      <a:pt x="0" y="566330"/>
                    </a:lnTo>
                    <a:close/>
                  </a:path>
                </a:pathLst>
              </a:custGeom>
              <a:grpFill/>
            </p:spPr>
          </p:sp>
        </p:grpSp>
        <p:pic>
          <p:nvPicPr>
            <p:cNvPr id="75"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200" y="1291034"/>
              <a:ext cx="731035" cy="731036"/>
            </a:xfrm>
            <a:prstGeom prst="rect">
              <a:avLst/>
            </a:prstGeom>
          </p:spPr>
        </p:pic>
        <p:sp>
          <p:nvSpPr>
            <p:cNvPr id="76" name="TextBox 17"/>
            <p:cNvSpPr txBox="1"/>
            <p:nvPr/>
          </p:nvSpPr>
          <p:spPr>
            <a:xfrm>
              <a:off x="991780" y="1840030"/>
              <a:ext cx="7085419" cy="1282402"/>
            </a:xfrm>
            <a:prstGeom prst="rect">
              <a:avLst/>
            </a:prstGeom>
          </p:spPr>
          <p:txBody>
            <a:bodyPr wrap="square" lIns="0" tIns="0" rIns="0" bIns="0" rtlCol="0" anchor="t">
              <a:spAutoFit/>
            </a:bodyPr>
            <a:lstStyle/>
            <a:p>
              <a:pPr algn="ctr">
                <a:lnSpc>
                  <a:spcPts val="4950"/>
                </a:lnSpc>
              </a:pPr>
              <a:r>
                <a:rPr lang="mn-MN" sz="3600" b="1" dirty="0">
                  <a:latin typeface="Arial" panose="020B0604020202020204" pitchFamily="34" charset="0"/>
                  <a:cs typeface="Arial" panose="020B0604020202020204" pitchFamily="34" charset="0"/>
                </a:rPr>
                <a:t>БАЙГУУЛЛАГЫН ЗОХИОН БАЙГУУЛАЛТЫН БҮТЭЦ</a:t>
              </a:r>
            </a:p>
          </p:txBody>
        </p:sp>
        <p:pic>
          <p:nvPicPr>
            <p:cNvPr id="77"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8470549" y="2916067"/>
              <a:ext cx="731035" cy="731036"/>
            </a:xfrm>
            <a:prstGeom prst="rect">
              <a:avLst/>
            </a:prstGeom>
          </p:spPr>
        </p:pic>
      </p:grpSp>
      <p:sp>
        <p:nvSpPr>
          <p:cNvPr id="111" name="Round Same Side Corner Rectangle 110"/>
          <p:cNvSpPr/>
          <p:nvPr/>
        </p:nvSpPr>
        <p:spPr>
          <a:xfrm rot="5400000" flipH="1">
            <a:off x="1921526" y="2157504"/>
            <a:ext cx="652749" cy="4495800"/>
          </a:xfrm>
          <a:prstGeom prst="round2SameRect">
            <a:avLst>
              <a:gd name="adj1" fmla="val 50000"/>
              <a:gd name="adj2" fmla="val 0"/>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112" name="TextBox 6"/>
          <p:cNvSpPr txBox="1"/>
          <p:nvPr/>
        </p:nvSpPr>
        <p:spPr>
          <a:xfrm flipH="1">
            <a:off x="809180" y="4128404"/>
            <a:ext cx="2783670" cy="553998"/>
          </a:xfrm>
          <a:prstGeom prst="rect">
            <a:avLst/>
          </a:prstGeom>
        </p:spPr>
        <p:txBody>
          <a:bodyPr wrap="square" lIns="0" tIns="0" rIns="0" bIns="0" rtlCol="0" anchor="t">
            <a:spAutoFit/>
          </a:bodyPr>
          <a:lstStyle/>
          <a:p>
            <a:pPr lvl="0" algn="ctr"/>
            <a:r>
              <a:rPr lang="mn-MN" sz="3600" b="1" dirty="0">
                <a:solidFill>
                  <a:schemeClr val="bg1"/>
                </a:solidFill>
                <a:latin typeface="Arial" panose="020B0604020202020204" pitchFamily="34" charset="0"/>
                <a:cs typeface="Arial" panose="020B0604020202020204" pitchFamily="34" charset="0"/>
              </a:rPr>
              <a:t>2022 ОН</a:t>
            </a:r>
          </a:p>
        </p:txBody>
      </p:sp>
      <p:grpSp>
        <p:nvGrpSpPr>
          <p:cNvPr id="118" name="Group 117"/>
          <p:cNvGrpSpPr/>
          <p:nvPr/>
        </p:nvGrpSpPr>
        <p:grpSpPr>
          <a:xfrm>
            <a:off x="3810400" y="4171478"/>
            <a:ext cx="467851" cy="467851"/>
            <a:chOff x="12392919" y="596273"/>
            <a:chExt cx="1247197" cy="1247197"/>
          </a:xfrm>
        </p:grpSpPr>
        <p:grpSp>
          <p:nvGrpSpPr>
            <p:cNvPr id="119" name="Group 14"/>
            <p:cNvGrpSpPr/>
            <p:nvPr/>
          </p:nvGrpSpPr>
          <p:grpSpPr>
            <a:xfrm>
              <a:off x="12392919" y="596273"/>
              <a:ext cx="1247197" cy="1247197"/>
              <a:chOff x="0" y="0"/>
              <a:chExt cx="6350000" cy="6350000"/>
            </a:xfrm>
            <a:solidFill>
              <a:srgbClr val="FFC200"/>
            </a:solidFill>
          </p:grpSpPr>
          <p:sp>
            <p:nvSpPr>
              <p:cNvPr id="121"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20"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09378" y="871838"/>
              <a:ext cx="614279" cy="696066"/>
            </a:xfrm>
            <a:prstGeom prst="rect">
              <a:avLst/>
            </a:prstGeom>
          </p:spPr>
        </p:pic>
      </p:grpSp>
      <p:sp>
        <p:nvSpPr>
          <p:cNvPr id="48" name="TextBox 5"/>
          <p:cNvSpPr txBox="1"/>
          <p:nvPr/>
        </p:nvSpPr>
        <p:spPr>
          <a:xfrm>
            <a:off x="1371600" y="5339692"/>
            <a:ext cx="7696200" cy="1846659"/>
          </a:xfrm>
          <a:prstGeom prst="rect">
            <a:avLst/>
          </a:prstGeom>
        </p:spPr>
        <p:txBody>
          <a:bodyPr wrap="square" lIns="0" tIns="0" rIns="0" bIns="0" rtlCol="0" anchor="t">
            <a:spAutoFit/>
          </a:bodyPr>
          <a:lstStyle/>
          <a:p>
            <a:pPr algn="just"/>
            <a:r>
              <a:rPr lang="en-US" sz="2000" dirty="0" err="1">
                <a:latin typeface="Arial" panose="020B0604020202020204" pitchFamily="34" charset="0"/>
                <a:cs typeface="Arial" panose="020B0604020202020204" pitchFamily="34" charset="0"/>
              </a:rPr>
              <a:t>Засгийн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газрын</a:t>
            </a:r>
            <a:r>
              <a:rPr lang="en-US" sz="2000" dirty="0">
                <a:latin typeface="Arial" panose="020B0604020202020204" pitchFamily="34" charset="0"/>
                <a:cs typeface="Arial" panose="020B0604020202020204" pitchFamily="34" charset="0"/>
              </a:rPr>
              <a:t> 20</a:t>
            </a:r>
            <a:r>
              <a:rPr lang="mn-MN" sz="2000" dirty="0">
                <a:latin typeface="Arial" panose="020B0604020202020204" pitchFamily="34" charset="0"/>
                <a:cs typeface="Arial" panose="020B0604020202020204" pitchFamily="34" charset="0"/>
              </a:rPr>
              <a:t>21</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оны</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36</a:t>
            </a:r>
            <a:r>
              <a:rPr lang="en-US" sz="2000" dirty="0">
                <a:latin typeface="Arial" panose="020B0604020202020204" pitchFamily="34" charset="0"/>
                <a:cs typeface="Arial" panose="020B0604020202020204" pitchFamily="34" charset="0"/>
              </a:rPr>
              <a:t>0 </a:t>
            </a:r>
            <a:r>
              <a:rPr lang="en-US" sz="2000" dirty="0" err="1">
                <a:latin typeface="Arial" panose="020B0604020202020204" pitchFamily="34" charset="0"/>
                <a:cs typeface="Arial" panose="020B0604020202020204" pitchFamily="34" charset="0"/>
              </a:rPr>
              <a:t>дугаар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тогтоол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Нийслэлийн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Засаг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даргын</a:t>
            </a:r>
            <a:r>
              <a:rPr lang="en-US" sz="2000" dirty="0">
                <a:latin typeface="Arial" panose="020B0604020202020204" pitchFamily="34" charset="0"/>
                <a:cs typeface="Arial" panose="020B0604020202020204" pitchFamily="34" charset="0"/>
              </a:rPr>
              <a:t> 20</a:t>
            </a:r>
            <a:r>
              <a:rPr lang="mn-MN" sz="2000" dirty="0">
                <a:latin typeface="Arial" panose="020B0604020202020204" pitchFamily="34" charset="0"/>
                <a:cs typeface="Arial" panose="020B0604020202020204" pitchFamily="34" charset="0"/>
              </a:rPr>
              <a:t>21</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оны</a:t>
            </a:r>
            <a:r>
              <a:rPr lang="en-US" sz="2000" dirty="0">
                <a:latin typeface="Arial" panose="020B0604020202020204" pitchFamily="34" charset="0"/>
                <a:cs typeface="Arial" panose="020B0604020202020204" pitchFamily="34" charset="0"/>
              </a:rPr>
              <a:t> А/</a:t>
            </a:r>
            <a:r>
              <a:rPr lang="mn-MN" sz="2000" dirty="0">
                <a:latin typeface="Arial" panose="020B0604020202020204" pitchFamily="34" charset="0"/>
                <a:cs typeface="Arial" panose="020B0604020202020204" pitchFamily="34" charset="0"/>
              </a:rPr>
              <a:t>1040, А/1059</a:t>
            </a:r>
            <a:r>
              <a:rPr lang="en-US" sz="2000" dirty="0">
                <a:latin typeface="Arial" panose="020B0604020202020204" pitchFamily="34" charset="0"/>
                <a:cs typeface="Arial" panose="020B0604020202020204" pitchFamily="34" charset="0"/>
              </a:rPr>
              <a:t>, 2022</a:t>
            </a:r>
            <a:r>
              <a:rPr lang="mn-MN" sz="2000" dirty="0">
                <a:latin typeface="Arial" panose="020B0604020202020204" pitchFamily="34" charset="0"/>
                <a:cs typeface="Arial" panose="020B0604020202020204" pitchFamily="34" charset="0"/>
              </a:rPr>
              <a:t> оны А/656</a:t>
            </a:r>
            <a:r>
              <a:rPr lang="en-US" sz="2000" dirty="0">
                <a:latin typeface="Arial" panose="020B0604020202020204" pitchFamily="34" charset="0"/>
                <a:cs typeface="Arial" panose="020B0604020202020204" pitchFamily="34" charset="0"/>
              </a:rPr>
              <a:t> д</a:t>
            </a:r>
            <a:r>
              <a:rPr lang="mn-MN" sz="2000" dirty="0">
                <a:latin typeface="Arial" panose="020B0604020202020204" pitchFamily="34" charset="0"/>
                <a:cs typeface="Arial" panose="020B0604020202020204" pitchFamily="34" charset="0"/>
              </a:rPr>
              <a:t>угаа</a:t>
            </a:r>
            <a:r>
              <a:rPr lang="en-US" sz="2000" dirty="0">
                <a:latin typeface="Arial" panose="020B0604020202020204" pitchFamily="34" charset="0"/>
                <a:cs typeface="Arial" panose="020B0604020202020204" pitchFamily="34" charset="0"/>
              </a:rPr>
              <a:t>р </a:t>
            </a:r>
            <a:r>
              <a:rPr lang="en-US" sz="2000" dirty="0" err="1">
                <a:latin typeface="Arial" panose="020B0604020202020204" pitchFamily="34" charset="0"/>
                <a:cs typeface="Arial" panose="020B0604020202020204" pitchFamily="34" charset="0"/>
              </a:rPr>
              <a:t>захирамжийн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дагуу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Нийслэлийн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Өмчийн</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харилцааны </a:t>
            </a:r>
            <a:r>
              <a:rPr lang="en-US" sz="2000" dirty="0" err="1">
                <a:latin typeface="Arial" panose="020B0604020202020204" pitchFamily="34" charset="0"/>
                <a:cs typeface="Arial" panose="020B0604020202020204" pitchFamily="34" charset="0"/>
              </a:rPr>
              <a:t>газар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нь</a:t>
            </a:r>
            <a:r>
              <a:rPr lang="en-US" sz="2000" dirty="0">
                <a:latin typeface="Arial" panose="020B0604020202020204" pitchFamily="34" charset="0"/>
                <a:cs typeface="Arial" panose="020B0604020202020204" pitchFamily="34" charset="0"/>
              </a:rPr>
              <a:t>:</a:t>
            </a:r>
          </a:p>
          <a:p>
            <a:pPr marL="781050" lvl="1" indent="-457200" algn="just">
              <a:lnSpc>
                <a:spcPct val="150000"/>
              </a:lnSpc>
              <a:buFont typeface="Wingdings" panose="05000000000000000000" pitchFamily="2" charset="2"/>
              <a:buChar char="Ø"/>
            </a:pPr>
            <a:r>
              <a:rPr lang="en-US" sz="2000" dirty="0" err="1">
                <a:latin typeface="Arial" panose="020B0604020202020204" pitchFamily="34" charset="0"/>
                <a:cs typeface="Arial" panose="020B0604020202020204" pitchFamily="34" charset="0"/>
              </a:rPr>
              <a:t>Хэлтэс</a:t>
            </a:r>
            <a:r>
              <a:rPr lang="en-US" sz="2000" dirty="0">
                <a:latin typeface="Arial" panose="020B0604020202020204" pitchFamily="34" charset="0"/>
                <a:cs typeface="Arial" panose="020B0604020202020204" pitchFamily="34" charset="0"/>
              </a:rPr>
              <a:t> - 4;</a:t>
            </a:r>
          </a:p>
          <a:p>
            <a:pPr marL="781050" lvl="1" indent="-457200" algn="just">
              <a:lnSpc>
                <a:spcPct val="150000"/>
              </a:lnSpc>
              <a:buFont typeface="Wingdings" panose="05000000000000000000" pitchFamily="2" charset="2"/>
              <a:buChar char="Ø"/>
            </a:pPr>
            <a:r>
              <a:rPr lang="en-US" sz="2000" dirty="0" err="1">
                <a:latin typeface="Arial" panose="020B0604020202020204" pitchFamily="34" charset="0"/>
                <a:cs typeface="Arial" panose="020B0604020202020204" pitchFamily="34" charset="0"/>
              </a:rPr>
              <a:t>Орон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тоо</a:t>
            </a:r>
            <a:r>
              <a:rPr lang="en-US" sz="2000" dirty="0">
                <a:latin typeface="Arial" panose="020B0604020202020204" pitchFamily="34" charset="0"/>
                <a:cs typeface="Arial" panose="020B0604020202020204" pitchFamily="34" charset="0"/>
              </a:rPr>
              <a:t> - 6</a:t>
            </a:r>
            <a:r>
              <a:rPr lang="mn-MN" sz="2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хүртэл</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mn-MN" sz="2000" dirty="0" err="1">
                <a:latin typeface="Arial" panose="020B0604020202020204" pitchFamily="34" charset="0"/>
                <a:cs typeface="Arial" panose="020B0604020202020204" pitchFamily="34" charset="0"/>
              </a:rPr>
              <a:t>ү</a:t>
            </a:r>
            <a:r>
              <a:rPr lang="en-US" sz="2000" dirty="0" err="1">
                <a:latin typeface="Arial" panose="020B0604020202020204" pitchFamily="34" charset="0"/>
                <a:cs typeface="Arial" panose="020B0604020202020204" pitchFamily="34" charset="0"/>
              </a:rPr>
              <a:t>үнээс</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Дарга</a:t>
            </a:r>
            <a:r>
              <a:rPr lang="mn-MN" sz="2000" dirty="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75054" y="1"/>
            <a:ext cx="5845075" cy="10287000"/>
          </a:xfrm>
          <a:prstGeom prst="rect">
            <a:avLst/>
          </a:prstGeom>
        </p:spPr>
      </p:pic>
    </p:spTree>
    <p:extLst>
      <p:ext uri="{BB962C8B-B14F-4D97-AF65-F5344CB8AC3E}">
        <p14:creationId xmlns:p14="http://schemas.microsoft.com/office/powerpoint/2010/main" val="95169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525000" y="614071"/>
            <a:ext cx="8361765" cy="9243172"/>
          </a:xfrm>
          <a:prstGeom prst="rect">
            <a:avLst/>
          </a:prstGeom>
        </p:spPr>
      </p:pic>
      <p:sp>
        <p:nvSpPr>
          <p:cNvPr id="5" name="TextBox 5"/>
          <p:cNvSpPr txBox="1"/>
          <p:nvPr/>
        </p:nvSpPr>
        <p:spPr>
          <a:xfrm>
            <a:off x="1711780" y="2179976"/>
            <a:ext cx="6365420" cy="4308872"/>
          </a:xfrm>
          <a:prstGeom prst="rect">
            <a:avLst/>
          </a:prstGeom>
        </p:spPr>
        <p:txBody>
          <a:bodyPr wrap="square" lIns="0" tIns="0" rIns="0" bIns="0" rtlCol="0" anchor="t">
            <a:spAutoFit/>
          </a:bodyPr>
          <a:lstStyle/>
          <a:p>
            <a:pPr algn="just">
              <a:lnSpc>
                <a:spcPts val="4200"/>
              </a:lnSpc>
            </a:pPr>
            <a:r>
              <a:rPr lang="mn-MN" sz="2400" dirty="0">
                <a:latin typeface="Arial" panose="020B0604020202020204" pitchFamily="34" charset="0"/>
                <a:cs typeface="Arial" panose="020B0604020202020204" pitchFamily="34" charset="0"/>
              </a:rPr>
              <a:t>Засгийн газрын 2021 оны 360 дугаар тогтоол, НЗД-ын 2021 оны А/1040 дүгээр захирамжаар байгууллагын нэр, НЗД-ын 2021 оны А/1059 дүгээр захирамжаар зохион байгуулалтын бүтэц, орон тооны хязгаар өөрчлөгдсөн. Газрын даргын 2022 оны А/04 дүгээр тушаалаар дараах бүтэц, орон тоогоор ажиллаж байна.</a:t>
            </a:r>
            <a:endParaRPr lang="en-US" sz="2400" dirty="0">
              <a:latin typeface="Clear Sans Regular"/>
            </a:endParaRPr>
          </a:p>
        </p:txBody>
      </p:sp>
      <p:grpSp>
        <p:nvGrpSpPr>
          <p:cNvPr id="6" name="Group 5"/>
          <p:cNvGrpSpPr/>
          <p:nvPr/>
        </p:nvGrpSpPr>
        <p:grpSpPr>
          <a:xfrm>
            <a:off x="0" y="-4560"/>
            <a:ext cx="4191000" cy="488867"/>
            <a:chOff x="0" y="-4565"/>
            <a:chExt cx="4191000" cy="488867"/>
          </a:xfrm>
        </p:grpSpPr>
        <p:sp>
          <p:nvSpPr>
            <p:cNvPr id="7" name="Round Single Corner Rectangle 6"/>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p:cNvGrpSpPr/>
            <p:nvPr/>
          </p:nvGrpSpPr>
          <p:grpSpPr>
            <a:xfrm>
              <a:off x="228600" y="33753"/>
              <a:ext cx="375928" cy="375928"/>
              <a:chOff x="62067" y="154286"/>
              <a:chExt cx="375928" cy="375928"/>
            </a:xfrm>
          </p:grpSpPr>
          <p:sp>
            <p:nvSpPr>
              <p:cNvPr id="11" name="Oval 10"/>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12" name="Picture 8"/>
              <p:cNvPicPr>
                <a:picLocks noChangeAspect="1"/>
              </p:cNvPicPr>
              <p:nvPr/>
            </p:nvPicPr>
            <p:blipFill>
              <a:blip r:embed="rId4"/>
              <a:srcRect/>
              <a:stretch>
                <a:fillRect/>
              </a:stretch>
            </p:blipFill>
            <p:spPr>
              <a:xfrm>
                <a:off x="62067" y="154286"/>
                <a:ext cx="375928" cy="375928"/>
              </a:xfrm>
              <a:prstGeom prst="rect">
                <a:avLst/>
              </a:prstGeom>
            </p:spPr>
          </p:pic>
        </p:grpSp>
        <p:sp>
          <p:nvSpPr>
            <p:cNvPr id="10"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pic>
        <p:nvPicPr>
          <p:cNvPr id="17"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01496" y="7277100"/>
            <a:ext cx="2185988" cy="747210"/>
          </a:xfrm>
          <a:prstGeom prst="rect">
            <a:avLst/>
          </a:prstGeom>
        </p:spPr>
      </p:pic>
      <p:sp>
        <p:nvSpPr>
          <p:cNvPr id="13" name="Round Same Side Corner Rectangle 12"/>
          <p:cNvSpPr/>
          <p:nvPr/>
        </p:nvSpPr>
        <p:spPr>
          <a:xfrm flipV="1">
            <a:off x="6713274" y="0"/>
            <a:ext cx="4183326" cy="935372"/>
          </a:xfrm>
          <a:prstGeom prst="round2SameRect">
            <a:avLst>
              <a:gd name="adj1" fmla="val 25071"/>
              <a:gd name="adj2" fmla="val 0"/>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4" name="TextBox 6"/>
          <p:cNvSpPr txBox="1"/>
          <p:nvPr/>
        </p:nvSpPr>
        <p:spPr>
          <a:xfrm flipH="1">
            <a:off x="7924800" y="155234"/>
            <a:ext cx="2783670" cy="553998"/>
          </a:xfrm>
          <a:prstGeom prst="rect">
            <a:avLst/>
          </a:prstGeom>
        </p:spPr>
        <p:txBody>
          <a:bodyPr wrap="square" lIns="0" tIns="0" rIns="0" bIns="0" rtlCol="0" anchor="t">
            <a:spAutoFit/>
          </a:bodyPr>
          <a:lstStyle/>
          <a:p>
            <a:pPr lvl="0" algn="ctr"/>
            <a:r>
              <a:rPr lang="mn-MN" sz="3600" b="1" dirty="0">
                <a:latin typeface="Arial" panose="020B0604020202020204" pitchFamily="34" charset="0"/>
                <a:cs typeface="Arial" panose="020B0604020202020204" pitchFamily="34" charset="0"/>
              </a:rPr>
              <a:t>2022 ОН</a:t>
            </a:r>
          </a:p>
        </p:txBody>
      </p:sp>
      <p:grpSp>
        <p:nvGrpSpPr>
          <p:cNvPr id="15" name="Group 14"/>
          <p:cNvGrpSpPr/>
          <p:nvPr/>
        </p:nvGrpSpPr>
        <p:grpSpPr>
          <a:xfrm>
            <a:off x="7414346" y="106418"/>
            <a:ext cx="651630" cy="651630"/>
            <a:chOff x="11199991" y="3086100"/>
            <a:chExt cx="835466" cy="835466"/>
          </a:xfrm>
        </p:grpSpPr>
        <p:grpSp>
          <p:nvGrpSpPr>
            <p:cNvPr id="16" name="Group 14"/>
            <p:cNvGrpSpPr/>
            <p:nvPr/>
          </p:nvGrpSpPr>
          <p:grpSpPr>
            <a:xfrm>
              <a:off x="11199991" y="3086100"/>
              <a:ext cx="835466" cy="835466"/>
              <a:chOff x="0" y="0"/>
              <a:chExt cx="6350000" cy="6350000"/>
            </a:xfrm>
            <a:solidFill>
              <a:schemeClr val="bg1"/>
            </a:solidFill>
          </p:grpSpPr>
          <p:sp>
            <p:nvSpPr>
              <p:cNvPr id="19"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11979" y="3270694"/>
              <a:ext cx="411490" cy="466277"/>
            </a:xfrm>
            <a:prstGeom prst="rect">
              <a:avLst/>
            </a:prstGeom>
          </p:spPr>
        </p:pic>
      </p:grpSp>
    </p:spTree>
    <p:extLst>
      <p:ext uri="{BB962C8B-B14F-4D97-AF65-F5344CB8AC3E}">
        <p14:creationId xmlns:p14="http://schemas.microsoft.com/office/powerpoint/2010/main" val="186162295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4560"/>
            <a:ext cx="4191000" cy="488867"/>
            <a:chOff x="0" y="-4565"/>
            <a:chExt cx="4191000" cy="488867"/>
          </a:xfrm>
        </p:grpSpPr>
        <p:sp>
          <p:nvSpPr>
            <p:cNvPr id="7" name="Round Single Corner Rectangle 6"/>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p:cNvGrpSpPr/>
            <p:nvPr/>
          </p:nvGrpSpPr>
          <p:grpSpPr>
            <a:xfrm>
              <a:off x="228600" y="33753"/>
              <a:ext cx="375928" cy="375928"/>
              <a:chOff x="62067" y="154286"/>
              <a:chExt cx="375928" cy="375928"/>
            </a:xfrm>
          </p:grpSpPr>
          <p:sp>
            <p:nvSpPr>
              <p:cNvPr id="11" name="Oval 10"/>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12" name="Picture 8"/>
              <p:cNvPicPr>
                <a:picLocks noChangeAspect="1"/>
              </p:cNvPicPr>
              <p:nvPr/>
            </p:nvPicPr>
            <p:blipFill>
              <a:blip r:embed="rId3"/>
              <a:srcRect/>
              <a:stretch>
                <a:fillRect/>
              </a:stretch>
            </p:blipFill>
            <p:spPr>
              <a:xfrm>
                <a:off x="62067" y="154286"/>
                <a:ext cx="375928" cy="375928"/>
              </a:xfrm>
              <a:prstGeom prst="rect">
                <a:avLst/>
              </a:prstGeom>
            </p:spPr>
          </p:pic>
        </p:grpSp>
        <p:sp>
          <p:nvSpPr>
            <p:cNvPr id="10"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sp>
        <p:nvSpPr>
          <p:cNvPr id="13" name="Round Same Side Corner Rectangle 12"/>
          <p:cNvSpPr/>
          <p:nvPr/>
        </p:nvSpPr>
        <p:spPr>
          <a:xfrm flipV="1">
            <a:off x="6713274" y="0"/>
            <a:ext cx="4183326" cy="935372"/>
          </a:xfrm>
          <a:prstGeom prst="round2SameRect">
            <a:avLst>
              <a:gd name="adj1" fmla="val 25071"/>
              <a:gd name="adj2" fmla="val 0"/>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4" name="TextBox 6"/>
          <p:cNvSpPr txBox="1"/>
          <p:nvPr/>
        </p:nvSpPr>
        <p:spPr>
          <a:xfrm flipH="1">
            <a:off x="7924800" y="155234"/>
            <a:ext cx="2783670" cy="553998"/>
          </a:xfrm>
          <a:prstGeom prst="rect">
            <a:avLst/>
          </a:prstGeom>
        </p:spPr>
        <p:txBody>
          <a:bodyPr wrap="square" lIns="0" tIns="0" rIns="0" bIns="0" rtlCol="0" anchor="t">
            <a:spAutoFit/>
          </a:bodyPr>
          <a:lstStyle/>
          <a:p>
            <a:pPr lvl="0" algn="ctr"/>
            <a:r>
              <a:rPr lang="mn-MN" sz="3600" b="1" dirty="0">
                <a:latin typeface="Arial" panose="020B0604020202020204" pitchFamily="34" charset="0"/>
                <a:cs typeface="Arial" panose="020B0604020202020204" pitchFamily="34" charset="0"/>
              </a:rPr>
              <a:t>2022 ОН</a:t>
            </a:r>
          </a:p>
        </p:txBody>
      </p:sp>
      <p:grpSp>
        <p:nvGrpSpPr>
          <p:cNvPr id="15" name="Group 14"/>
          <p:cNvGrpSpPr/>
          <p:nvPr/>
        </p:nvGrpSpPr>
        <p:grpSpPr>
          <a:xfrm>
            <a:off x="7414346" y="106418"/>
            <a:ext cx="651630" cy="651630"/>
            <a:chOff x="11199991" y="3086100"/>
            <a:chExt cx="835466" cy="835466"/>
          </a:xfrm>
        </p:grpSpPr>
        <p:grpSp>
          <p:nvGrpSpPr>
            <p:cNvPr id="16" name="Group 14"/>
            <p:cNvGrpSpPr/>
            <p:nvPr/>
          </p:nvGrpSpPr>
          <p:grpSpPr>
            <a:xfrm>
              <a:off x="11199991" y="3086100"/>
              <a:ext cx="835466" cy="835466"/>
              <a:chOff x="0" y="0"/>
              <a:chExt cx="6350000" cy="6350000"/>
            </a:xfrm>
            <a:solidFill>
              <a:schemeClr val="bg1"/>
            </a:solidFill>
          </p:grpSpPr>
          <p:sp>
            <p:nvSpPr>
              <p:cNvPr id="19"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11979" y="3270694"/>
              <a:ext cx="411490" cy="466277"/>
            </a:xfrm>
            <a:prstGeom prst="rect">
              <a:avLst/>
            </a:prstGeom>
          </p:spPr>
        </p:pic>
      </p:grpSp>
      <p:graphicFrame>
        <p:nvGraphicFramePr>
          <p:cNvPr id="22" name="Chart 21"/>
          <p:cNvGraphicFramePr/>
          <p:nvPr>
            <p:extLst>
              <p:ext uri="{D42A27DB-BD31-4B8C-83A1-F6EECF244321}">
                <p14:modId xmlns:p14="http://schemas.microsoft.com/office/powerpoint/2010/main" val="2817127670"/>
              </p:ext>
            </p:extLst>
          </p:nvPr>
        </p:nvGraphicFramePr>
        <p:xfrm>
          <a:off x="838200" y="1485900"/>
          <a:ext cx="10591800" cy="381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p:cNvGraphicFramePr/>
          <p:nvPr>
            <p:extLst>
              <p:ext uri="{D42A27DB-BD31-4B8C-83A1-F6EECF244321}">
                <p14:modId xmlns:p14="http://schemas.microsoft.com/office/powerpoint/2010/main" val="1257172403"/>
              </p:ext>
            </p:extLst>
          </p:nvPr>
        </p:nvGraphicFramePr>
        <p:xfrm>
          <a:off x="12192000" y="1333500"/>
          <a:ext cx="4572000" cy="381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p:cNvGraphicFramePr/>
          <p:nvPr>
            <p:extLst>
              <p:ext uri="{D42A27DB-BD31-4B8C-83A1-F6EECF244321}">
                <p14:modId xmlns:p14="http://schemas.microsoft.com/office/powerpoint/2010/main" val="4053422468"/>
              </p:ext>
            </p:extLst>
          </p:nvPr>
        </p:nvGraphicFramePr>
        <p:xfrm>
          <a:off x="1524000" y="5905500"/>
          <a:ext cx="6629400" cy="3835400"/>
        </p:xfrm>
        <a:graphic>
          <a:graphicData uri="http://schemas.openxmlformats.org/drawingml/2006/chart">
            <c:chart xmlns:c="http://schemas.openxmlformats.org/drawingml/2006/chart" xmlns:r="http://schemas.openxmlformats.org/officeDocument/2006/relationships" r:id="rId8"/>
          </a:graphicData>
        </a:graphic>
      </p:graphicFrame>
      <p:pic>
        <p:nvPicPr>
          <p:cNvPr id="1026" name="Picture 2" descr="Male and female user icon. Avatar man and women (794656) | Icons | Design  Bundl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925" t="27369" r="17141" b="26231"/>
          <a:stretch/>
        </p:blipFill>
        <p:spPr bwMode="auto">
          <a:xfrm>
            <a:off x="6146626" y="5782036"/>
            <a:ext cx="686452" cy="6864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le and female user icon. Avatar man and women (794656) | Icons | Design  Bundl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318" t="27034" r="51682" b="28165"/>
          <a:stretch/>
        </p:blipFill>
        <p:spPr bwMode="auto">
          <a:xfrm>
            <a:off x="3048000" y="7277100"/>
            <a:ext cx="710124" cy="6627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Chart 33"/>
          <p:cNvGraphicFramePr/>
          <p:nvPr>
            <p:extLst>
              <p:ext uri="{D42A27DB-BD31-4B8C-83A1-F6EECF244321}">
                <p14:modId xmlns:p14="http://schemas.microsoft.com/office/powerpoint/2010/main" val="691239444"/>
              </p:ext>
            </p:extLst>
          </p:nvPr>
        </p:nvGraphicFramePr>
        <p:xfrm>
          <a:off x="8534400" y="5665323"/>
          <a:ext cx="8916811" cy="3810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8619542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
          <p:cNvGrpSpPr/>
          <p:nvPr/>
        </p:nvGrpSpPr>
        <p:grpSpPr>
          <a:xfrm>
            <a:off x="7356346" y="0"/>
            <a:ext cx="10939792" cy="10283801"/>
            <a:chOff x="0" y="0"/>
            <a:chExt cx="3700621" cy="3478718"/>
          </a:xfrm>
        </p:grpSpPr>
        <p:sp>
          <p:nvSpPr>
            <p:cNvPr id="30" name="Freeform 3"/>
            <p:cNvSpPr/>
            <p:nvPr/>
          </p:nvSpPr>
          <p:spPr>
            <a:xfrm>
              <a:off x="0" y="0"/>
              <a:ext cx="3700621" cy="3478718"/>
            </a:xfrm>
            <a:custGeom>
              <a:avLst/>
              <a:gdLst/>
              <a:ahLst/>
              <a:cxnLst/>
              <a:rect l="l" t="t" r="r" b="b"/>
              <a:pathLst>
                <a:path w="3700621" h="3478718">
                  <a:moveTo>
                    <a:pt x="0" y="0"/>
                  </a:moveTo>
                  <a:lnTo>
                    <a:pt x="3700621" y="0"/>
                  </a:lnTo>
                  <a:lnTo>
                    <a:pt x="3700621" y="3478718"/>
                  </a:lnTo>
                  <a:lnTo>
                    <a:pt x="0" y="3478718"/>
                  </a:lnTo>
                  <a:close/>
                </a:path>
              </a:pathLst>
            </a:custGeom>
            <a:solidFill>
              <a:srgbClr val="303082"/>
            </a:solidFill>
          </p:spPr>
        </p:sp>
      </p:grpSp>
      <p:sp>
        <p:nvSpPr>
          <p:cNvPr id="43" name="Rectangle 42"/>
          <p:cNvSpPr/>
          <p:nvPr/>
        </p:nvSpPr>
        <p:spPr>
          <a:xfrm>
            <a:off x="7356345" y="-1"/>
            <a:ext cx="145002" cy="10287002"/>
          </a:xfrm>
          <a:prstGeom prst="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4" name="TextBox 4"/>
          <p:cNvSpPr txBox="1"/>
          <p:nvPr/>
        </p:nvSpPr>
        <p:spPr>
          <a:xfrm>
            <a:off x="457200" y="1790700"/>
            <a:ext cx="6606861" cy="1231106"/>
          </a:xfrm>
          <a:prstGeom prst="rect">
            <a:avLst/>
          </a:prstGeom>
        </p:spPr>
        <p:txBody>
          <a:bodyPr wrap="square" lIns="0" tIns="0" rIns="0" bIns="0" rtlCol="0" anchor="t">
            <a:spAutoFit/>
          </a:bodyPr>
          <a:lstStyle/>
          <a:p>
            <a:pPr algn="ctr">
              <a:spcBef>
                <a:spcPct val="0"/>
              </a:spcBef>
            </a:pPr>
            <a:r>
              <a:rPr lang="mn-MN" sz="4000" b="1" dirty="0">
                <a:latin typeface="Arial" panose="020B0604020202020204" pitchFamily="34" charset="0"/>
                <a:cs typeface="Arial" panose="020B0604020202020204" pitchFamily="34" charset="0"/>
              </a:rPr>
              <a:t>ЗАХИРГАА, ТӨЛӨВЛӨЛТ, САНХҮҮГИЙН ХЭЛТЭС</a:t>
            </a:r>
            <a:endParaRPr lang="en-US" sz="4000" b="1"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560" r="27057"/>
          <a:stretch>
            <a:fillRect/>
          </a:stretch>
        </p:blipFill>
        <p:spPr>
          <a:xfrm>
            <a:off x="4866267" y="0"/>
            <a:ext cx="2490078" cy="1028700"/>
          </a:xfrm>
          <a:custGeom>
            <a:avLst/>
            <a:gdLst>
              <a:gd name="connsiteX0" fmla="*/ 0 w 2490078"/>
              <a:gd name="connsiteY0" fmla="*/ 0 h 1028700"/>
              <a:gd name="connsiteX1" fmla="*/ 2490078 w 2490078"/>
              <a:gd name="connsiteY1" fmla="*/ 0 h 1028700"/>
              <a:gd name="connsiteX2" fmla="*/ 2490078 w 2490078"/>
              <a:gd name="connsiteY2" fmla="*/ 1028700 h 1028700"/>
              <a:gd name="connsiteX3" fmla="*/ 0 w 2490078"/>
              <a:gd name="connsiteY3" fmla="*/ 1028700 h 1028700"/>
              <a:gd name="connsiteX4" fmla="*/ 0 w 2490078"/>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78" h="1028700">
                <a:moveTo>
                  <a:pt x="0" y="0"/>
                </a:moveTo>
                <a:lnTo>
                  <a:pt x="2490078" y="0"/>
                </a:lnTo>
                <a:lnTo>
                  <a:pt x="2490078" y="1028700"/>
                </a:lnTo>
                <a:lnTo>
                  <a:pt x="0" y="1028700"/>
                </a:lnTo>
                <a:lnTo>
                  <a:pt x="0" y="0"/>
                </a:lnTo>
                <a:close/>
              </a:path>
            </a:pathLst>
          </a:custGeom>
        </p:spPr>
      </p:pic>
      <p:grpSp>
        <p:nvGrpSpPr>
          <p:cNvPr id="46" name="Group 45"/>
          <p:cNvGrpSpPr/>
          <p:nvPr/>
        </p:nvGrpSpPr>
        <p:grpSpPr>
          <a:xfrm>
            <a:off x="0" y="-4560"/>
            <a:ext cx="4191000" cy="488867"/>
            <a:chOff x="0" y="-4565"/>
            <a:chExt cx="4191000" cy="488867"/>
          </a:xfrm>
        </p:grpSpPr>
        <p:sp>
          <p:nvSpPr>
            <p:cNvPr id="47" name="Round Single Corner Rectangle 46"/>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48" name="Group 47"/>
            <p:cNvGrpSpPr/>
            <p:nvPr/>
          </p:nvGrpSpPr>
          <p:grpSpPr>
            <a:xfrm>
              <a:off x="228600" y="33753"/>
              <a:ext cx="375928" cy="375928"/>
              <a:chOff x="62067" y="154286"/>
              <a:chExt cx="375928" cy="375928"/>
            </a:xfrm>
          </p:grpSpPr>
          <p:sp>
            <p:nvSpPr>
              <p:cNvPr id="50" name="Oval 49"/>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51" name="Picture 8"/>
              <p:cNvPicPr>
                <a:picLocks noChangeAspect="1"/>
              </p:cNvPicPr>
              <p:nvPr/>
            </p:nvPicPr>
            <p:blipFill>
              <a:blip r:embed="rId4"/>
              <a:srcRect/>
              <a:stretch>
                <a:fillRect/>
              </a:stretch>
            </p:blipFill>
            <p:spPr>
              <a:xfrm>
                <a:off x="62067" y="154286"/>
                <a:ext cx="375928" cy="375928"/>
              </a:xfrm>
              <a:prstGeom prst="rect">
                <a:avLst/>
              </a:prstGeom>
            </p:spPr>
          </p:pic>
        </p:grpSp>
        <p:sp>
          <p:nvSpPr>
            <p:cNvPr id="49"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pic>
        <p:nvPicPr>
          <p:cNvPr id="5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3092722" y="3416409"/>
            <a:ext cx="1335816" cy="456606"/>
          </a:xfrm>
          <a:prstGeom prst="rect">
            <a:avLst/>
          </a:prstGeom>
        </p:spPr>
      </p:pic>
      <p:sp>
        <p:nvSpPr>
          <p:cNvPr id="53" name="TextBox 8"/>
          <p:cNvSpPr txBox="1"/>
          <p:nvPr/>
        </p:nvSpPr>
        <p:spPr>
          <a:xfrm>
            <a:off x="586946" y="4267618"/>
            <a:ext cx="6347368" cy="4708981"/>
          </a:xfrm>
          <a:prstGeom prst="rect">
            <a:avLst/>
          </a:prstGeom>
        </p:spPr>
        <p:txBody>
          <a:bodyPr wrap="square" lIns="0" tIns="0" rIns="0" bIns="0" rtlCol="0" anchor="t">
            <a:spAutoFit/>
          </a:bodyPr>
          <a:lstStyle/>
          <a:p>
            <a:pPr lvl="0" algn="just"/>
            <a:r>
              <a:rPr lang="mn-MN" dirty="0">
                <a:latin typeface="Arial" panose="020B0604020202020204" pitchFamily="34" charset="0"/>
                <a:cs typeface="Arial" panose="020B0604020202020204" pitchFamily="34" charset="0"/>
              </a:rPr>
              <a:t>Төрийн албаны стандартын удирдлага, захиргааны болон хүний нөөцийн менежментийн үйлчилгээгээр хангах, байгууллагын дарга бусад албан тушаалтны хууль тогтоомжоор хүлээсэн чиг үүргээ хэрэгжүүлэхэд техник зохион байгуулалтын дэмжлэг үзүүлэх замаар байгууллагын хэвийн ажиллах нөхцөлийг бүрдүүлэх, газрын үйл ажиллагааны бодлого, төлөвлөлт, гүйцэтгэлийн төлөвлөгөөний хэрэгжилтийн явцад хяналт тавих, удирдлагыг мэдээллээр хангах, хууль тогтоомжийн хэрэгжилт, холбогдох шалгуур үзүүлэлтийг хянаж санал, зөвлөмж гаргах, Нийслэлийн өмчийг түрээсийн гэрээгээр эзэмшүүлэх ажлыг зохион байгуулах, нийслэлийн өмчтэй холбогдон гарсан зөрчил, маргааныг зохицуулах, нэхэмжлэгчээр оролцох, Төсвийн тухай, Төсвийн шилэн дансны тухай хуулийн хэрэгжилтийг хангах, байгууллагын санхүү, аж ахуйн үйл ажиллагааг зохион байгуулж, газрын хэвийн ажиллах нөхцөлийг бүрдүүлэх. </a:t>
            </a:r>
          </a:p>
        </p:txBody>
      </p:sp>
      <p:sp>
        <p:nvSpPr>
          <p:cNvPr id="36" name="TextBox 5"/>
          <p:cNvSpPr txBox="1"/>
          <p:nvPr/>
        </p:nvSpPr>
        <p:spPr>
          <a:xfrm>
            <a:off x="8149700" y="467276"/>
            <a:ext cx="8032166" cy="349839"/>
          </a:xfrm>
          <a:prstGeom prst="rect">
            <a:avLst/>
          </a:prstGeom>
        </p:spPr>
        <p:txBody>
          <a:bodyPr lIns="0" tIns="0" rIns="0" bIns="0" rtlCol="0" anchor="t">
            <a:spAutoFit/>
          </a:bodyPr>
          <a:lstStyle/>
          <a:p>
            <a:pPr algn="just">
              <a:lnSpc>
                <a:spcPts val="2982"/>
              </a:lnSpc>
              <a:spcBef>
                <a:spcPct val="0"/>
              </a:spcBef>
            </a:pPr>
            <a:r>
              <a:rPr lang="mn-MN" sz="2100" b="1" dirty="0">
                <a:solidFill>
                  <a:srgbClr val="FFFFFF"/>
                </a:solidFill>
                <a:latin typeface="Mogul Arial 2"/>
              </a:rPr>
              <a:t>ҮЙЛ АЖИЛЛАГААНЫ ҮНДСЭН ЧИГ ҮҮРЭГ:</a:t>
            </a:r>
            <a:endParaRPr lang="en-US" sz="2100" b="1" dirty="0">
              <a:solidFill>
                <a:srgbClr val="FFFFFF"/>
              </a:solidFill>
              <a:latin typeface="Mogul Arial 2"/>
            </a:endParaRPr>
          </a:p>
        </p:txBody>
      </p:sp>
      <p:sp>
        <p:nvSpPr>
          <p:cNvPr id="38" name="TextBox 5"/>
          <p:cNvSpPr txBox="1"/>
          <p:nvPr/>
        </p:nvSpPr>
        <p:spPr>
          <a:xfrm>
            <a:off x="8149700" y="1167547"/>
            <a:ext cx="9498084" cy="8602355"/>
          </a:xfrm>
          <a:prstGeom prst="rect">
            <a:avLst/>
          </a:prstGeom>
        </p:spPr>
        <p:txBody>
          <a:bodyPr wrap="square" lIns="0" tIns="0" rIns="0" bIns="0" rtlCol="0" anchor="t">
            <a:spAutoFit/>
          </a:bodyPr>
          <a:lstStyle/>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Монгол Улсын Засгийн газар, Нийслэлийн иргэдийн Төлөөлөгчдийн хурал, Нийслэлийн Засаг даргын мөрийн хөтөлбөр, эдийн засаг нийгмийн зорилтууд, нийслэлийн өмчийн харилцааны талаар гарсан бодлого, шийдвэр, хууль тогтоомжийн хэрэгжилт, биелэлтийн явц, үр дүнг тодорхойлох;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Засгийн газрын мөрийн хөтөлбөр, нийслэлд хэрэгжиж буй үндэсний болон дэд хөтөлбөр, Нийслэлийн иргэдийн Төлөөлөгчдийн хурал, Нийслэлийн Засаг дарга  болон бусад холбогдох дээд байгууллагаас гаргасан шийдвэрүүдийн биелэлтийг гаргах;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Нийслэлийн өмчтэй холбогдон гарсан зөрчил маргааныг шүүх, хууль хяналтын байгууллагад хянан шийдвэрлэхэд итгэмжлэл олгогдсон тохиолдолд төлөөлөн оролцох, шүүхэд тайлбар, холбогдох нотлох баримт гаргаж өгөх, учирч болох эрсдэлээс урьдчилан сэргийлэх арга хэмжээ авах;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Өмчийн харилцаатай холбоотой дүрэм, журам болон байгууллагын дотоодод мөрдөгдөж байгаа эрх зүйн актад  нэмэлт өөрчлөлт оруулах, шинэчлэн боловсруулах асуудлыг бусад хэлтэстэй хамтран зохион байгуулах; </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Байгууллагын гүйцэтгэлийн төлөвлөгөөг хэлтсүүдийн саналыг үндэслэн, бодлогын баримт бичигтэй уялдуулан  боловсруулах, гүйцэтгэлийн зорилт, шалгуур үзүүлэлтийг тогтоох, батлуулах, хэрэгжилтийг  ханган ажиллахад хяналт тавих, тайлан гаргах;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Нийслэлийн өмчийг түрээсээр эзэмшүүлэх ажлыг зохион байгуулах: түрээслүүлэгчийг сонгон шалгаруулах, түрээсийн гэрээ байгуулах, дүгнэх, түрээсийн гэрээг коджуулан санхүүгийн программд нэгтгэж баталгаажуулах;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Нийслэлийн засаг даргын захирамжаар данснаас хасагдсан барилга байгууламж, тээврийн хэрэгслийг хоёрдогч түүхий эдийн зориулалтаар худалдан борлуулах, тээврийн хэрэгслийн нээлттэй дуудлага худалдааг зохион байгуулах; </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Эргэлтийн бус хөрөнгийн хөдөлгөөн хариуцсан комиссын данснаас хасах шийдвэртэй татан төвлөрүүлсэн хөрөнгөнд үнэлгээ хийх, худалдан борлуулах;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Төрийн захиргааны болон хүний нөөцийн удирдлага бодлого, чиглэлийг боловсруулах, хэрэгжүүлэх ажлыг зохион байгуулах, төрийн албан хаагчдын сахилга дэг журам, ёс зүйн хэм хэмжээг сахиулах, хүн хүчний нөөцийг зөв байршуулах, хүний хөгжлийг дээдэлсэн менежмент явуулах, хүний нөөцийн нэгдсэн системд мэдээллийг тогтмол шинэчлэн оруулах;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Байгууллагын хөдөлмөрийн дотоод журмын хэрэгжилт, албан хаагчдын үйлчилгээний стандартын хэрэгжилт, ёс зүйн байдалд хяналт тавих;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Өмч хамгаалах байнгын зөвлөлийн үйл ажиллагааг зохион байгуулах;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Санхүү, нягтлан бодох бүртгэлийн холбогдох хууль, Шилэн дансны тухай хуулийг хэрэгжүүлэн ажиллах, нягтлан бодох бүртгэлийг олон улсын стандартад нийцсэн нэгдсэн программаар хөтлөх, санхүүгийн дотоод хяналт шалгалтыг сайжруулах, байгууллагын төсөв зохион батлуулах, батлагдсан төсвийн дагуу хөрөнгийг үр ашигтай, хэмнэлттэй зарцуулах, орлогын эх үүсвэрийг нэмэгдүүлэх боломжийг судалж зохион байгуулах, ногдол ашиг, түрээсийн төлбөр, өмч хувьчлалын орлого, худалдан борлуулсан хөрөнгийн орлогыг нийслэлийн төсөвт төвлөрүүлэх;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Албан хэрэг хөтлөлтийн үйл ажиллагаанд холбогдох дүрэм, журам, зөвлөмж, зохион байгуулалт, захирамжлалын баримт бичгийн стандарт боловсруулж, мөрдүүлэх, хэрэгжилтэд хяналт тавих, мэргэжил, арга зүйн зөвлөгөө өгөх чиг үүргийг хэрэгжүүлэх;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Мэдээллийн ил тод байдал ба мэдээлэл авах эрхийн тухай хуулийн хэрэгжилтийг ханган ажиллаж, байгууллагын цахим хуудсыг ажиллуулж, баяжилт хийх, төрөл бүрийн чиглэлийн мэдээллийн сан байгуулах,  НИТХ болон НЗД-ын зөвлөлийн хуралд өргөн барих танилцуулга, хэвлэлийн эх бэлтгэх, байгууллагын үйл ажиллагаатай холбоотой хэвлэлийн эх, танилцуулга, шторк, реклам бэлтгэх, арга хэмжээнүүдийг баримтжуулж, фото архив үүсгэх, мэдээ, мэдээллийг байгууллагын цахим хуудсанд оруулах;</a:t>
            </a:r>
          </a:p>
          <a:p>
            <a:pPr marL="285750" indent="-285750" algn="just">
              <a:spcBef>
                <a:spcPct val="0"/>
              </a:spcBef>
              <a:buFont typeface="Arial" panose="020B0604020202020204" pitchFamily="34" charset="0"/>
              <a:buChar char="•"/>
            </a:pPr>
            <a:r>
              <a:rPr lang="mn-MN" sz="1300" dirty="0">
                <a:solidFill>
                  <a:srgbClr val="FFFFFF"/>
                </a:solidFill>
                <a:latin typeface="Arial" panose="020B0604020202020204" pitchFamily="34" charset="0"/>
                <a:cs typeface="Arial" panose="020B0604020202020204" pitchFamily="34" charset="0"/>
              </a:rPr>
              <a:t>Байгууллагын үйл ажиллагаанд орчин үеийн мэдээллийн технологийн дэвшлийг нэвтрүүлэх, аюулгүй байдлыг ханган, хэвийн тогтвортой үйл ажиллагаа явуулах нөхцөлийг бүрдүүлэх, компьютеруудын гадаад дотоод сүлжээний үйл ажиллагааг хангах;</a:t>
            </a:r>
          </a:p>
        </p:txBody>
      </p:sp>
    </p:spTree>
    <p:extLst>
      <p:ext uri="{BB962C8B-B14F-4D97-AF65-F5344CB8AC3E}">
        <p14:creationId xmlns:p14="http://schemas.microsoft.com/office/powerpoint/2010/main" val="84778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05"/>
            <a:ext cx="10929648" cy="10283801"/>
            <a:chOff x="0" y="0"/>
            <a:chExt cx="3700621" cy="3478718"/>
          </a:xfrm>
        </p:grpSpPr>
        <p:sp>
          <p:nvSpPr>
            <p:cNvPr id="3" name="Freeform 3"/>
            <p:cNvSpPr/>
            <p:nvPr/>
          </p:nvSpPr>
          <p:spPr>
            <a:xfrm>
              <a:off x="0" y="0"/>
              <a:ext cx="3700621" cy="3478718"/>
            </a:xfrm>
            <a:custGeom>
              <a:avLst/>
              <a:gdLst/>
              <a:ahLst/>
              <a:cxnLst/>
              <a:rect l="l" t="t" r="r" b="b"/>
              <a:pathLst>
                <a:path w="3700621" h="3478718">
                  <a:moveTo>
                    <a:pt x="0" y="0"/>
                  </a:moveTo>
                  <a:lnTo>
                    <a:pt x="3700621" y="0"/>
                  </a:lnTo>
                  <a:lnTo>
                    <a:pt x="3700621" y="3478718"/>
                  </a:lnTo>
                  <a:lnTo>
                    <a:pt x="0" y="3478718"/>
                  </a:lnTo>
                  <a:close/>
                </a:path>
              </a:pathLst>
            </a:custGeom>
            <a:solidFill>
              <a:srgbClr val="303082"/>
            </a:solidFill>
          </p:spPr>
        </p:sp>
      </p:grpSp>
      <p:sp>
        <p:nvSpPr>
          <p:cNvPr id="18" name="Rectangle 17"/>
          <p:cNvSpPr/>
          <p:nvPr/>
        </p:nvSpPr>
        <p:spPr>
          <a:xfrm>
            <a:off x="10805197" y="-1"/>
            <a:ext cx="145002" cy="10287002"/>
          </a:xfrm>
          <a:prstGeom prst="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grpSp>
        <p:nvGrpSpPr>
          <p:cNvPr id="19" name="Group 18"/>
          <p:cNvGrpSpPr/>
          <p:nvPr/>
        </p:nvGrpSpPr>
        <p:grpSpPr>
          <a:xfrm>
            <a:off x="14097000" y="-4560"/>
            <a:ext cx="4191000" cy="488867"/>
            <a:chOff x="0" y="-4565"/>
            <a:chExt cx="4191000" cy="488867"/>
          </a:xfrm>
        </p:grpSpPr>
        <p:sp>
          <p:nvSpPr>
            <p:cNvPr id="20" name="Round Single Corner Rectangle 19"/>
            <p:cNvSpPr/>
            <p:nvPr/>
          </p:nvSpPr>
          <p:spPr>
            <a:xfrm flipH="1"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1" name="Group 20"/>
            <p:cNvGrpSpPr/>
            <p:nvPr/>
          </p:nvGrpSpPr>
          <p:grpSpPr>
            <a:xfrm>
              <a:off x="228600" y="33753"/>
              <a:ext cx="375928" cy="375928"/>
              <a:chOff x="62067" y="154286"/>
              <a:chExt cx="375928" cy="375928"/>
            </a:xfrm>
          </p:grpSpPr>
          <p:sp>
            <p:nvSpPr>
              <p:cNvPr id="23" name="Oval 22"/>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4" name="Picture 8"/>
              <p:cNvPicPr>
                <a:picLocks noChangeAspect="1"/>
              </p:cNvPicPr>
              <p:nvPr/>
            </p:nvPicPr>
            <p:blipFill>
              <a:blip r:embed="rId3"/>
              <a:srcRect/>
              <a:stretch>
                <a:fillRect/>
              </a:stretch>
            </p:blipFill>
            <p:spPr>
              <a:xfrm>
                <a:off x="62067" y="154286"/>
                <a:ext cx="375928" cy="375928"/>
              </a:xfrm>
              <a:prstGeom prst="rect">
                <a:avLst/>
              </a:prstGeom>
            </p:spPr>
          </p:pic>
        </p:grpSp>
        <p:sp>
          <p:nvSpPr>
            <p:cNvPr id="22"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pic>
        <p:nvPicPr>
          <p:cNvPr id="25"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6560" r="27057"/>
          <a:stretch>
            <a:fillRect/>
          </a:stretch>
        </p:blipFill>
        <p:spPr>
          <a:xfrm flipH="1">
            <a:off x="10929649" y="0"/>
            <a:ext cx="2490078" cy="1028700"/>
          </a:xfrm>
          <a:custGeom>
            <a:avLst/>
            <a:gdLst>
              <a:gd name="connsiteX0" fmla="*/ 0 w 2490078"/>
              <a:gd name="connsiteY0" fmla="*/ 0 h 1028700"/>
              <a:gd name="connsiteX1" fmla="*/ 2490078 w 2490078"/>
              <a:gd name="connsiteY1" fmla="*/ 0 h 1028700"/>
              <a:gd name="connsiteX2" fmla="*/ 2490078 w 2490078"/>
              <a:gd name="connsiteY2" fmla="*/ 1028700 h 1028700"/>
              <a:gd name="connsiteX3" fmla="*/ 0 w 2490078"/>
              <a:gd name="connsiteY3" fmla="*/ 1028700 h 1028700"/>
              <a:gd name="connsiteX4" fmla="*/ 0 w 2490078"/>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78" h="1028700">
                <a:moveTo>
                  <a:pt x="0" y="0"/>
                </a:moveTo>
                <a:lnTo>
                  <a:pt x="2490078" y="0"/>
                </a:lnTo>
                <a:lnTo>
                  <a:pt x="2490078" y="1028700"/>
                </a:lnTo>
                <a:lnTo>
                  <a:pt x="0" y="1028700"/>
                </a:lnTo>
                <a:lnTo>
                  <a:pt x="0" y="0"/>
                </a:lnTo>
                <a:close/>
              </a:path>
            </a:pathLst>
          </a:custGeom>
        </p:spPr>
      </p:pic>
      <p:sp>
        <p:nvSpPr>
          <p:cNvPr id="26" name="TextBox 4"/>
          <p:cNvSpPr txBox="1"/>
          <p:nvPr/>
        </p:nvSpPr>
        <p:spPr>
          <a:xfrm>
            <a:off x="11256321" y="1716587"/>
            <a:ext cx="6606861" cy="1846659"/>
          </a:xfrm>
          <a:prstGeom prst="rect">
            <a:avLst/>
          </a:prstGeom>
        </p:spPr>
        <p:txBody>
          <a:bodyPr wrap="square" lIns="0" tIns="0" rIns="0" bIns="0" rtlCol="0" anchor="t">
            <a:spAutoFit/>
          </a:bodyPr>
          <a:lstStyle/>
          <a:p>
            <a:pPr algn="ctr">
              <a:spcBef>
                <a:spcPct val="0"/>
              </a:spcBef>
            </a:pPr>
            <a:r>
              <a:rPr lang="mn-MN" sz="4000" b="1" dirty="0">
                <a:latin typeface="Arial" panose="020B0604020202020204" pitchFamily="34" charset="0"/>
                <a:cs typeface="Arial" panose="020B0604020202020204" pitchFamily="34" charset="0"/>
              </a:rPr>
              <a:t>ӨМЧИЙН ХЯНАЛТ, АШИГЛАЛТ, ДОТООД АУДИТЫН ХЭЛТЭС</a:t>
            </a:r>
            <a:endParaRPr lang="en-US" sz="4000" b="1" dirty="0">
              <a:latin typeface="Arial" panose="020B0604020202020204" pitchFamily="34" charset="0"/>
              <a:cs typeface="Arial" panose="020B0604020202020204" pitchFamily="34" charset="0"/>
            </a:endParaRPr>
          </a:p>
        </p:txBody>
      </p:sp>
      <p:pic>
        <p:nvPicPr>
          <p:cNvPr id="27"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3891843" y="3858370"/>
            <a:ext cx="1335816" cy="456606"/>
          </a:xfrm>
          <a:prstGeom prst="rect">
            <a:avLst/>
          </a:prstGeom>
        </p:spPr>
      </p:pic>
      <p:sp>
        <p:nvSpPr>
          <p:cNvPr id="31" name="TextBox 8"/>
          <p:cNvSpPr txBox="1"/>
          <p:nvPr/>
        </p:nvSpPr>
        <p:spPr>
          <a:xfrm>
            <a:off x="11386067" y="4610100"/>
            <a:ext cx="6347368" cy="4431983"/>
          </a:xfrm>
          <a:prstGeom prst="rect">
            <a:avLst/>
          </a:prstGeom>
        </p:spPr>
        <p:txBody>
          <a:bodyPr wrap="square" lIns="0" tIns="0" rIns="0" bIns="0" rtlCol="0" anchor="t">
            <a:spAutoFit/>
          </a:bodyPr>
          <a:lstStyle/>
          <a:p>
            <a:pPr lvl="0" algn="just"/>
            <a:r>
              <a:rPr lang="mn-MN" dirty="0">
                <a:latin typeface="Arial" panose="020B0604020202020204" pitchFamily="34" charset="0"/>
                <a:cs typeface="Arial" panose="020B0604020202020204" pitchFamily="34" charset="0"/>
              </a:rPr>
              <a:t>Нийслэлийн өмчийн эзэмшил, ашиглалт, хадгалалт, хамгаалалтыг сайжруулах үүднээс хяналт шалгалт хийж тайланг удирдлагад танилцуулан, илэрсэн зөрчил, алдаа дутагдлыг арилгах, дахин давтахгүй байх, зөрчлөөс урьдчилан сэргийлэх арга хэмжээг авах;</a:t>
            </a:r>
          </a:p>
          <a:p>
            <a:pPr lvl="0" algn="just"/>
            <a:r>
              <a:rPr lang="mn-MN" dirty="0">
                <a:latin typeface="Arial" panose="020B0604020202020204" pitchFamily="34" charset="0"/>
                <a:cs typeface="Arial" panose="020B0604020202020204" pitchFamily="34" charset="0"/>
              </a:rPr>
              <a:t>Газар, хэлтэс, албан хаагчдын өдөр тутмын үйл ажиллагаанд төлөвлөгөөт болон төлөвлөгөөт бус хяналт, шалгалт хийж тайланг удирдлагад танилцуулан илэрсэн зөрчил, алдаа, дутагдлыг арилгах талаар холбогдох газар, хэлтэст санал, зөвлөмж өгөх, биелэлтийг хангуулах замаар байгууллагын дотоод аудит хяналт, шалгалт хийх;</a:t>
            </a:r>
          </a:p>
          <a:p>
            <a:pPr lvl="0" algn="just"/>
            <a:r>
              <a:rPr lang="mn-MN" dirty="0">
                <a:latin typeface="Arial" panose="020B0604020202020204" pitchFamily="34" charset="0"/>
                <a:cs typeface="Arial" panose="020B0604020202020204" pitchFamily="34" charset="0"/>
              </a:rPr>
              <a:t>Нийслэлийн өмчит байгууллагуудын хөрөнгийн хөдөлгөөнд хяналт тавих, үндсэн хоёр чиглэлд хяналт шалгалт, дүн шинжилгээ хийх, шаардлагатай арга хэмжээг авч ажилласнаар байгууллагын үр ашигтай, тасралтгүй байдлыг сайжруулах.</a:t>
            </a:r>
          </a:p>
        </p:txBody>
      </p:sp>
      <p:sp>
        <p:nvSpPr>
          <p:cNvPr id="32" name="TextBox 5"/>
          <p:cNvSpPr txBox="1"/>
          <p:nvPr/>
        </p:nvSpPr>
        <p:spPr>
          <a:xfrm>
            <a:off x="653557" y="678861"/>
            <a:ext cx="8032166" cy="349839"/>
          </a:xfrm>
          <a:prstGeom prst="rect">
            <a:avLst/>
          </a:prstGeom>
        </p:spPr>
        <p:txBody>
          <a:bodyPr lIns="0" tIns="0" rIns="0" bIns="0" rtlCol="0" anchor="t">
            <a:spAutoFit/>
          </a:bodyPr>
          <a:lstStyle/>
          <a:p>
            <a:pPr algn="just">
              <a:lnSpc>
                <a:spcPts val="2982"/>
              </a:lnSpc>
              <a:spcBef>
                <a:spcPct val="0"/>
              </a:spcBef>
            </a:pPr>
            <a:r>
              <a:rPr lang="mn-MN" sz="2100" b="1" dirty="0">
                <a:solidFill>
                  <a:srgbClr val="FFFFFF"/>
                </a:solidFill>
                <a:latin typeface="Mogul Arial 2"/>
              </a:rPr>
              <a:t>ҮЙЛ АЖИЛЛАГААНЫ ҮНДСЭН ЧИГ ҮҮРЭГ:</a:t>
            </a:r>
            <a:endParaRPr lang="en-US" sz="2100" b="1" dirty="0">
              <a:solidFill>
                <a:srgbClr val="FFFFFF"/>
              </a:solidFill>
              <a:latin typeface="Mogul Arial 2"/>
            </a:endParaRPr>
          </a:p>
        </p:txBody>
      </p:sp>
      <p:sp>
        <p:nvSpPr>
          <p:cNvPr id="33" name="TextBox 5"/>
          <p:cNvSpPr txBox="1"/>
          <p:nvPr/>
        </p:nvSpPr>
        <p:spPr>
          <a:xfrm>
            <a:off x="653557" y="1379132"/>
            <a:ext cx="9498084" cy="7971413"/>
          </a:xfrm>
          <a:prstGeom prst="rect">
            <a:avLst/>
          </a:prstGeom>
        </p:spPr>
        <p:txBody>
          <a:bodyPr wrap="square" lIns="0" tIns="0" rIns="0" bIns="0" rtlCol="0" anchor="t">
            <a:spAutoFit/>
          </a:bodyPr>
          <a:lstStyle/>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Бодлогын баримт бичиг, төлөвлөгөө, хамтран ажиллах гэрээ зэрэг баримт бичгүүдээр хүлээсэн үүргийн хэрэгжилтэд хяналт тавих, хэрэгжилтийг сайжруулах талаар шаардлагатай тохиолдолд зөвлөгөө өгч ажиллах;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Байгууллагын стратеги зорилт, гүйцэтгэлийн төлөвлөгөө, холбогдох бусад баримт бичгүүдийн хэрэгжилтэд хяналт тавьж, биелэлтэд хуулийн хугацаанд хяналт шинжилгээ, үнэлгээ хийх;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Холбогдох хууль, тогтоомж, тушаал, шийдвэр, албан даалгаврын хэрэгжилтэд сар бүр хяналт шинжилгээ, үнэлгээ хийн удирдлагыг мэдээллээр хангах;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Байгууллагын үйл ажиллагааны үр дүнг Гүйцэтгэлийн шалгуур үзүүлэлт /</a:t>
            </a:r>
            <a:r>
              <a:rPr lang="en-US" sz="1400" dirty="0">
                <a:solidFill>
                  <a:srgbClr val="FFFFFF"/>
                </a:solidFill>
                <a:latin typeface="Arial" panose="020B0604020202020204" pitchFamily="34" charset="0"/>
                <a:cs typeface="Arial" panose="020B0604020202020204" pitchFamily="34" charset="0"/>
              </a:rPr>
              <a:t>KPI/-</a:t>
            </a:r>
            <a:r>
              <a:rPr lang="mn-MN" sz="1400" dirty="0">
                <a:solidFill>
                  <a:srgbClr val="FFFFFF"/>
                </a:solidFill>
                <a:latin typeface="Arial" panose="020B0604020202020204" pitchFamily="34" charset="0"/>
                <a:cs typeface="Arial" panose="020B0604020202020204" pitchFamily="34" charset="0"/>
              </a:rPr>
              <a:t>ээр үнэлэх ажлыг зохион байгуулах, удирдлагыг мэдээллээр хангах;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Төсвийн хөрөнгөөр бий болсон барилга байгууламж, зам талбай, нийтийн эзэмшлийн эд хөрөнгийг ашиглалтад оруулах улсын комиссын бүрэлдэхүүнд ажиллах, санал өгөх;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Засаг даргын захирамжаар эрх шилжин ирсэн худалдан авах ажиллагааг зохион байгуулах;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Эргэлтийн бус хөрөнгийн комиссын хурал зохион байгуулах;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Хяналт, шалгалтын жилийн төлөвлөгөөг боловсруулан, батлуулж, тухайн жилийн турш төлөвлөгөөт хяналт, шалгалтыг хийх;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өмчийг эзэмшин үйл ажиллагаа явуулж байгаа хуулийн этгээдийн өмч хөрөнгийн эзэмшилт, өөрчлөлт, захиран зарцуулалт, ашиглалт, хамгаалалтад эрх хэмжээний хүрээнд шалгалт хийн, зөрчлийг арилгах арга хэмжээ авах;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өмчийн барилга байгууламж эзэмшигч, ашиглагчийн барилга байгууламжийн хувийн хэрэг хөтөлж, ашиглалтын хэвийн нөхцөлийг хангаж зориулалтын дагуу ашиглаж буй зэрэгт хяналт тавих, судалгаа гаргах, дүгнэлт, санал боловсруулж шийдвэрлэх.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Үл хөдлөх хөрөнгийг дахин үнэлэх ажлын явцад илэрсэн зөрчил дутагдлыг арилгуулах арга хэмжээг зохион байгуулах, хяналт тавих;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Төрийн болон өмчийн бусад хэлбэрийн аж ахуйн нэгж байгууллага, иргэд түрээсээр эзэмшиж буй нийслэлийн өмчийн барилга байгууламжид хийх хөрөнгө оруулалтын зөвшөөрөл олгох, хянан баталгаажуулах ажлыг журамд заасны дагуу зохион байгуулах;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Татан буугдсан, бүтэц зохион байгуулалтын өөрчлөлтөд орсон байгууллагуудад гарсан зөрчил, маргааныг судалж хуулийн дагуу шийдвэрлүүлэх;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Байгууллагын тайлан балансад бүртгэлтэй барилга байгууламжийн эзэмшилт, ашиглалт, данснаас хасагдсан хөрөнгийн үйл ажиллагаа, өмч хувьчлал, тээврийн хэрэгслийн нээлттэй дуудлага худалдаанд хяналт тавих;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Удирдлага болон өөрийн санаачлагаар хэлтэс, нэгж, албан хаагчдын үйл ажиллагаанд төлөвлөгөөт болон төлөвлөгөөт бус хяналт, шалгалт хийж, илэрсэн зөрчил, алдаа дутагдлыг арилгуулах, дахин гаргахгүй байх, гарахаас урьдчилан сэргийлэх талаар холбогдох албан тушаалтанд хандаж хугацаатай үүрэг даалгавар, санал зөвлөмж өгөх, биелэлтийг хангуулах, холбогдох албан тушаалтан биелүүлээгүй тохиолдолд түүнд хууль, тогтоомжийн хүрээнд сахилгын шийтгэл ногдуулах тухай саналыг удирдах албан тушаалтанд танилцуулах;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Байгууллагаас зохион байгуулсан сонгон шалгаруулалт болон түрээсийн гэрээний биелэлтэд хяналт тавих;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Иргэд, аж ахуйн нэгж байгууллагаас ирүүлсэн өмч хөрөнгийн холбогдолтой өргөдөл, гомдол, маргааныг судлах, холбогдох шийдвэр гаргуулах, өргөдөл, гомдол шийдвэрлэлтийн явцад хяналт тавих;</a:t>
            </a:r>
          </a:p>
        </p:txBody>
      </p:sp>
    </p:spTree>
    <p:extLst>
      <p:ext uri="{BB962C8B-B14F-4D97-AF65-F5344CB8AC3E}">
        <p14:creationId xmlns:p14="http://schemas.microsoft.com/office/powerpoint/2010/main" val="259061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
          <p:cNvGrpSpPr/>
          <p:nvPr/>
        </p:nvGrpSpPr>
        <p:grpSpPr>
          <a:xfrm>
            <a:off x="7356346" y="0"/>
            <a:ext cx="10939792" cy="10283801"/>
            <a:chOff x="0" y="0"/>
            <a:chExt cx="3700621" cy="3478718"/>
          </a:xfrm>
        </p:grpSpPr>
        <p:sp>
          <p:nvSpPr>
            <p:cNvPr id="30" name="Freeform 3"/>
            <p:cNvSpPr/>
            <p:nvPr/>
          </p:nvSpPr>
          <p:spPr>
            <a:xfrm>
              <a:off x="0" y="0"/>
              <a:ext cx="3700621" cy="3478718"/>
            </a:xfrm>
            <a:custGeom>
              <a:avLst/>
              <a:gdLst/>
              <a:ahLst/>
              <a:cxnLst/>
              <a:rect l="l" t="t" r="r" b="b"/>
              <a:pathLst>
                <a:path w="3700621" h="3478718">
                  <a:moveTo>
                    <a:pt x="0" y="0"/>
                  </a:moveTo>
                  <a:lnTo>
                    <a:pt x="3700621" y="0"/>
                  </a:lnTo>
                  <a:lnTo>
                    <a:pt x="3700621" y="3478718"/>
                  </a:lnTo>
                  <a:lnTo>
                    <a:pt x="0" y="3478718"/>
                  </a:lnTo>
                  <a:close/>
                </a:path>
              </a:pathLst>
            </a:custGeom>
            <a:solidFill>
              <a:srgbClr val="303082"/>
            </a:solidFill>
          </p:spPr>
        </p:sp>
      </p:grpSp>
      <p:sp>
        <p:nvSpPr>
          <p:cNvPr id="43" name="Rectangle 42"/>
          <p:cNvSpPr/>
          <p:nvPr/>
        </p:nvSpPr>
        <p:spPr>
          <a:xfrm>
            <a:off x="7356345" y="-1"/>
            <a:ext cx="145002" cy="10287002"/>
          </a:xfrm>
          <a:prstGeom prst="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sp>
        <p:nvSpPr>
          <p:cNvPr id="4" name="TextBox 4"/>
          <p:cNvSpPr txBox="1"/>
          <p:nvPr/>
        </p:nvSpPr>
        <p:spPr>
          <a:xfrm>
            <a:off x="457200" y="2679690"/>
            <a:ext cx="6606861" cy="1231106"/>
          </a:xfrm>
          <a:prstGeom prst="rect">
            <a:avLst/>
          </a:prstGeom>
        </p:spPr>
        <p:txBody>
          <a:bodyPr wrap="square" lIns="0" tIns="0" rIns="0" bIns="0" rtlCol="0" anchor="t">
            <a:spAutoFit/>
          </a:bodyPr>
          <a:lstStyle/>
          <a:p>
            <a:pPr algn="ctr">
              <a:spcBef>
                <a:spcPct val="0"/>
              </a:spcBef>
            </a:pPr>
            <a:r>
              <a:rPr lang="mn-MN" sz="4000" b="1" dirty="0">
                <a:latin typeface="Arial" panose="020B0604020202020204" pitchFamily="34" charset="0"/>
                <a:cs typeface="Arial" panose="020B0604020202020204" pitchFamily="34" charset="0"/>
              </a:rPr>
              <a:t>ӨМЧИЙН БҮРТГЭЛ, МЭДЭЭЛЛИЙН ХЭЛТЭС</a:t>
            </a:r>
            <a:endParaRPr lang="en-US" sz="4000" b="1"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560" r="27057"/>
          <a:stretch>
            <a:fillRect/>
          </a:stretch>
        </p:blipFill>
        <p:spPr>
          <a:xfrm>
            <a:off x="4866267" y="0"/>
            <a:ext cx="2490078" cy="1028700"/>
          </a:xfrm>
          <a:custGeom>
            <a:avLst/>
            <a:gdLst>
              <a:gd name="connsiteX0" fmla="*/ 0 w 2490078"/>
              <a:gd name="connsiteY0" fmla="*/ 0 h 1028700"/>
              <a:gd name="connsiteX1" fmla="*/ 2490078 w 2490078"/>
              <a:gd name="connsiteY1" fmla="*/ 0 h 1028700"/>
              <a:gd name="connsiteX2" fmla="*/ 2490078 w 2490078"/>
              <a:gd name="connsiteY2" fmla="*/ 1028700 h 1028700"/>
              <a:gd name="connsiteX3" fmla="*/ 0 w 2490078"/>
              <a:gd name="connsiteY3" fmla="*/ 1028700 h 1028700"/>
              <a:gd name="connsiteX4" fmla="*/ 0 w 2490078"/>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78" h="1028700">
                <a:moveTo>
                  <a:pt x="0" y="0"/>
                </a:moveTo>
                <a:lnTo>
                  <a:pt x="2490078" y="0"/>
                </a:lnTo>
                <a:lnTo>
                  <a:pt x="2490078" y="1028700"/>
                </a:lnTo>
                <a:lnTo>
                  <a:pt x="0" y="1028700"/>
                </a:lnTo>
                <a:lnTo>
                  <a:pt x="0" y="0"/>
                </a:lnTo>
                <a:close/>
              </a:path>
            </a:pathLst>
          </a:custGeom>
        </p:spPr>
      </p:pic>
      <p:grpSp>
        <p:nvGrpSpPr>
          <p:cNvPr id="46" name="Group 45"/>
          <p:cNvGrpSpPr/>
          <p:nvPr/>
        </p:nvGrpSpPr>
        <p:grpSpPr>
          <a:xfrm>
            <a:off x="0" y="-4560"/>
            <a:ext cx="4191000" cy="488867"/>
            <a:chOff x="0" y="-4565"/>
            <a:chExt cx="4191000" cy="488867"/>
          </a:xfrm>
        </p:grpSpPr>
        <p:sp>
          <p:nvSpPr>
            <p:cNvPr id="47" name="Round Single Corner Rectangle 46"/>
            <p:cNvSpPr/>
            <p:nvPr/>
          </p:nvSpPr>
          <p:spPr>
            <a:xfrm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48" name="Group 47"/>
            <p:cNvGrpSpPr/>
            <p:nvPr/>
          </p:nvGrpSpPr>
          <p:grpSpPr>
            <a:xfrm>
              <a:off x="228600" y="33753"/>
              <a:ext cx="375928" cy="375928"/>
              <a:chOff x="62067" y="154286"/>
              <a:chExt cx="375928" cy="375928"/>
            </a:xfrm>
          </p:grpSpPr>
          <p:sp>
            <p:nvSpPr>
              <p:cNvPr id="50" name="Oval 49"/>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51" name="Picture 8"/>
              <p:cNvPicPr>
                <a:picLocks noChangeAspect="1"/>
              </p:cNvPicPr>
              <p:nvPr/>
            </p:nvPicPr>
            <p:blipFill>
              <a:blip r:embed="rId4"/>
              <a:srcRect/>
              <a:stretch>
                <a:fillRect/>
              </a:stretch>
            </p:blipFill>
            <p:spPr>
              <a:xfrm>
                <a:off x="62067" y="154286"/>
                <a:ext cx="375928" cy="375928"/>
              </a:xfrm>
              <a:prstGeom prst="rect">
                <a:avLst/>
              </a:prstGeom>
            </p:spPr>
          </p:pic>
        </p:grpSp>
        <p:sp>
          <p:nvSpPr>
            <p:cNvPr id="49"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pic>
        <p:nvPicPr>
          <p:cNvPr id="5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3092722" y="4305399"/>
            <a:ext cx="1335816" cy="456606"/>
          </a:xfrm>
          <a:prstGeom prst="rect">
            <a:avLst/>
          </a:prstGeom>
        </p:spPr>
      </p:pic>
      <p:sp>
        <p:nvSpPr>
          <p:cNvPr id="53" name="TextBox 8"/>
          <p:cNvSpPr txBox="1"/>
          <p:nvPr/>
        </p:nvSpPr>
        <p:spPr>
          <a:xfrm>
            <a:off x="838200" y="5156608"/>
            <a:ext cx="5844860" cy="1384995"/>
          </a:xfrm>
          <a:prstGeom prst="rect">
            <a:avLst/>
          </a:prstGeom>
        </p:spPr>
        <p:txBody>
          <a:bodyPr wrap="square" lIns="0" tIns="0" rIns="0" bIns="0" rtlCol="0" anchor="t">
            <a:spAutoFit/>
          </a:bodyPr>
          <a:lstStyle/>
          <a:p>
            <a:pPr lvl="0" algn="just"/>
            <a:r>
              <a:rPr lang="mn-MN" dirty="0">
                <a:latin typeface="Arial" panose="020B0604020202020204" pitchFamily="34" charset="0"/>
                <a:cs typeface="Arial" panose="020B0604020202020204" pitchFamily="34" charset="0"/>
              </a:rPr>
              <a:t>Нийслэлийн өмчит төсөвт байгууллагуудын эд хөрөнгийн эзэмшил, захиран зарцуулалттай холбоотой харилцааг журмын дагуу зохион байгуулах, шинээр бий болсон эд хөрөнгийг бүртгэх, нийслэлийн өмчийн мэдээллийн сан бүрдүүлэх. </a:t>
            </a:r>
          </a:p>
        </p:txBody>
      </p:sp>
      <p:sp>
        <p:nvSpPr>
          <p:cNvPr id="17" name="TextBox 5"/>
          <p:cNvSpPr txBox="1"/>
          <p:nvPr/>
        </p:nvSpPr>
        <p:spPr>
          <a:xfrm>
            <a:off x="8149700" y="785629"/>
            <a:ext cx="8032166" cy="349839"/>
          </a:xfrm>
          <a:prstGeom prst="rect">
            <a:avLst/>
          </a:prstGeom>
        </p:spPr>
        <p:txBody>
          <a:bodyPr lIns="0" tIns="0" rIns="0" bIns="0" rtlCol="0" anchor="t">
            <a:spAutoFit/>
          </a:bodyPr>
          <a:lstStyle/>
          <a:p>
            <a:pPr algn="just">
              <a:lnSpc>
                <a:spcPts val="2982"/>
              </a:lnSpc>
              <a:spcBef>
                <a:spcPct val="0"/>
              </a:spcBef>
            </a:pPr>
            <a:r>
              <a:rPr lang="mn-MN" sz="2100" b="1" dirty="0">
                <a:solidFill>
                  <a:srgbClr val="FFFFFF"/>
                </a:solidFill>
                <a:latin typeface="Mogul Arial 2"/>
              </a:rPr>
              <a:t>ҮЙЛ АЖИЛЛАГААНЫ ҮНДСЭН ЧИГ ҮҮРЭГ:</a:t>
            </a:r>
            <a:endParaRPr lang="en-US" sz="2100" b="1" dirty="0">
              <a:solidFill>
                <a:srgbClr val="FFFFFF"/>
              </a:solidFill>
              <a:latin typeface="Mogul Arial 2"/>
            </a:endParaRPr>
          </a:p>
        </p:txBody>
      </p:sp>
      <p:sp>
        <p:nvSpPr>
          <p:cNvPr id="18" name="TextBox 5"/>
          <p:cNvSpPr txBox="1"/>
          <p:nvPr/>
        </p:nvSpPr>
        <p:spPr>
          <a:xfrm>
            <a:off x="8149700" y="1485900"/>
            <a:ext cx="9498084" cy="7817525"/>
          </a:xfrm>
          <a:prstGeom prst="rect">
            <a:avLst/>
          </a:prstGeom>
        </p:spPr>
        <p:txBody>
          <a:bodyPr wrap="square" lIns="0" tIns="0" rIns="0" bIns="0" rtlCol="0" anchor="t">
            <a:spAutoFit/>
          </a:bodyPr>
          <a:lstStyle/>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өмчит төсөвт байгууллагуудад төрөл бүрийн эх үүсвэрээр шинээр бий болсон эд хөрөнгийг бүртгэлд тусгах ажлыг журмын дагуу зохион байгуулах;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УИХ-ын тогтоолоор нийслэлийн өмчлөлд шилжин ирж, төсөвт байгууллагын эзэмшилд очих эд хөрөнгийг хүлээн авах, бүртгэх;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Улсын, нийслэлийн төсвийн хөрөнгө оруулалт, замын сан, нийслэлийн Орон нутгийн хөгжлийн сангийн хөрөнгөөр хийгдэх болон хийгдсэн хөрөнгө оруулалтын ажлын судалгаа гаргах;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өмчийн эд хөрөнгийн тооллого, дахин үнэлгээний нийслэлийн хэмжээний нэгтгэлийг гаргах, Төрийн өмчийн бодлого зохицуулалтын газарт хүргүүлэх, мэдээллийн системийн өгөгдлийг боловсруулж, эрх бүхий байгууллагуудаас баталсан маягтуудын дагуу мэдээ мэдээллийг гаргаж холбогдох байгууллагуудад хүргүүлэх;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өмчит төсөвт байгууллагуудын эд хөрөнгийн мэдээллийг Өмчийн мэдээллийн системд бүрэн гүйцэд оруулах, шинэчлэх, холбогдох өөрчлөлт хийх ажилд хяналт тавих, зохион байгуулах; </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өмчийн талаар лавлагаа олгох;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өмчид шинээр бүртгэсэн эд хөрөнгөтэй холбоотой баримт бичгийг архивлах;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өмчит төсөвт байгууллагуудын удирдлагатай “Нийслэлийн өмчийг эзэмшүүлэх гэрээ” байгуулах, дүгнэх;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өмчит төсөвт байгууллагад үндсэн хөрөнгө шинээр олж авах зөвшөөрөл олгох;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өмчит төсөвт байгууллагын ашиглалтын шаардлага хангахгүй болсон үндсэн хөрөнгийг данснаас хасах асуудлыг хянаж журмын дагуу шийдвэрлүүлэх;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өмчит төсөвт байгууллагын балансаас балансад хөрөнгө шилжүүлэх асуудлыг судлан шийдвэр гаргуулах;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Нийслэлийн өмчит төсөвт байгууллагын дансны ангилал зөрүүтэй хөрөнгийг данснаас дансанд шилжүүлэх хүсэлтийг хянан үзэж шийдвэрлүүлэх;</a:t>
            </a:r>
          </a:p>
          <a:p>
            <a:pPr marL="285750" indent="-285750" algn="just">
              <a:spcBef>
                <a:spcPct val="0"/>
              </a:spcBef>
              <a:spcAft>
                <a:spcPts val="600"/>
              </a:spcAft>
              <a:buFont typeface="Arial" panose="020B0604020202020204" pitchFamily="34" charset="0"/>
              <a:buChar char="•"/>
            </a:pPr>
            <a:r>
              <a:rPr lang="mn-MN" sz="1600" dirty="0">
                <a:solidFill>
                  <a:srgbClr val="FFFFFF"/>
                </a:solidFill>
                <a:latin typeface="Arial" panose="020B0604020202020204" pitchFamily="34" charset="0"/>
                <a:cs typeface="Arial" panose="020B0604020202020204" pitchFamily="34" charset="0"/>
              </a:rPr>
              <a:t>Ажлын хэрэгцээ шаардлагын дагуу өмчийн төрөл бүрийн чиглэлийн мэдээлэл судалгаа гаргах, /хөрөнгийн нэр төрөл, хөдлөл өөрчлөлт, ААНБ, шинээр нэмэгдсэн болон хасагдсан, балансаас балансад шилжүүлсэн, данснаас хасагдсан, эх үүсвэрээр нь гэх мэт/ удирдлагыг иж бүрэн оновчтой мэдээллээр хангах;</a:t>
            </a:r>
          </a:p>
        </p:txBody>
      </p:sp>
    </p:spTree>
    <p:extLst>
      <p:ext uri="{BB962C8B-B14F-4D97-AF65-F5344CB8AC3E}">
        <p14:creationId xmlns:p14="http://schemas.microsoft.com/office/powerpoint/2010/main" val="344945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05"/>
            <a:ext cx="10929648" cy="10283801"/>
            <a:chOff x="0" y="0"/>
            <a:chExt cx="3700621" cy="3478718"/>
          </a:xfrm>
        </p:grpSpPr>
        <p:sp>
          <p:nvSpPr>
            <p:cNvPr id="3" name="Freeform 3"/>
            <p:cNvSpPr/>
            <p:nvPr/>
          </p:nvSpPr>
          <p:spPr>
            <a:xfrm>
              <a:off x="0" y="0"/>
              <a:ext cx="3700621" cy="3478718"/>
            </a:xfrm>
            <a:custGeom>
              <a:avLst/>
              <a:gdLst/>
              <a:ahLst/>
              <a:cxnLst/>
              <a:rect l="l" t="t" r="r" b="b"/>
              <a:pathLst>
                <a:path w="3700621" h="3478718">
                  <a:moveTo>
                    <a:pt x="0" y="0"/>
                  </a:moveTo>
                  <a:lnTo>
                    <a:pt x="3700621" y="0"/>
                  </a:lnTo>
                  <a:lnTo>
                    <a:pt x="3700621" y="3478718"/>
                  </a:lnTo>
                  <a:lnTo>
                    <a:pt x="0" y="3478718"/>
                  </a:lnTo>
                  <a:close/>
                </a:path>
              </a:pathLst>
            </a:custGeom>
            <a:solidFill>
              <a:srgbClr val="303082"/>
            </a:solidFill>
          </p:spPr>
        </p:sp>
      </p:grpSp>
      <p:sp>
        <p:nvSpPr>
          <p:cNvPr id="18" name="Rectangle 17"/>
          <p:cNvSpPr/>
          <p:nvPr/>
        </p:nvSpPr>
        <p:spPr>
          <a:xfrm>
            <a:off x="10805197" y="-1"/>
            <a:ext cx="145002" cy="10287002"/>
          </a:xfrm>
          <a:prstGeom prst="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mn-MN"/>
          </a:p>
        </p:txBody>
      </p:sp>
      <p:grpSp>
        <p:nvGrpSpPr>
          <p:cNvPr id="19" name="Group 18"/>
          <p:cNvGrpSpPr/>
          <p:nvPr/>
        </p:nvGrpSpPr>
        <p:grpSpPr>
          <a:xfrm>
            <a:off x="14097000" y="-4560"/>
            <a:ext cx="4191000" cy="488867"/>
            <a:chOff x="0" y="-4565"/>
            <a:chExt cx="4191000" cy="488867"/>
          </a:xfrm>
        </p:grpSpPr>
        <p:sp>
          <p:nvSpPr>
            <p:cNvPr id="20" name="Round Single Corner Rectangle 19"/>
            <p:cNvSpPr/>
            <p:nvPr/>
          </p:nvSpPr>
          <p:spPr>
            <a:xfrm flipH="1" flipV="1">
              <a:off x="0" y="-4565"/>
              <a:ext cx="4191000" cy="488867"/>
            </a:xfrm>
            <a:prstGeom prst="round1Rect">
              <a:avLst>
                <a:gd name="adj" fmla="val 41093"/>
              </a:avLst>
            </a:prstGeom>
            <a:solidFill>
              <a:srgbClr val="3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21" name="Group 20"/>
            <p:cNvGrpSpPr/>
            <p:nvPr/>
          </p:nvGrpSpPr>
          <p:grpSpPr>
            <a:xfrm>
              <a:off x="228600" y="33753"/>
              <a:ext cx="375928" cy="375928"/>
              <a:chOff x="62067" y="154286"/>
              <a:chExt cx="375928" cy="375928"/>
            </a:xfrm>
          </p:grpSpPr>
          <p:sp>
            <p:nvSpPr>
              <p:cNvPr id="23" name="Oval 22"/>
              <p:cNvSpPr/>
              <p:nvPr/>
            </p:nvSpPr>
            <p:spPr>
              <a:xfrm>
                <a:off x="81050" y="191420"/>
                <a:ext cx="337962" cy="337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4" name="Picture 8"/>
              <p:cNvPicPr>
                <a:picLocks noChangeAspect="1"/>
              </p:cNvPicPr>
              <p:nvPr/>
            </p:nvPicPr>
            <p:blipFill>
              <a:blip r:embed="rId3"/>
              <a:srcRect/>
              <a:stretch>
                <a:fillRect/>
              </a:stretch>
            </p:blipFill>
            <p:spPr>
              <a:xfrm>
                <a:off x="62067" y="154286"/>
                <a:ext cx="375928" cy="375928"/>
              </a:xfrm>
              <a:prstGeom prst="rect">
                <a:avLst/>
              </a:prstGeom>
            </p:spPr>
          </p:pic>
        </p:grpSp>
        <p:sp>
          <p:nvSpPr>
            <p:cNvPr id="22" name="TextBox 11"/>
            <p:cNvSpPr txBox="1"/>
            <p:nvPr/>
          </p:nvSpPr>
          <p:spPr>
            <a:xfrm>
              <a:off x="685800" y="155229"/>
              <a:ext cx="3238812" cy="169277"/>
            </a:xfrm>
            <a:prstGeom prst="rect">
              <a:avLst/>
            </a:prstGeom>
          </p:spPr>
          <p:txBody>
            <a:bodyPr wrap="square" lIns="0" tIns="0" rIns="0" bIns="0" rtlCol="0" anchor="t">
              <a:spAutoFit/>
            </a:bodyPr>
            <a:lstStyle/>
            <a:p>
              <a:pPr>
                <a:defRPr/>
              </a:pPr>
              <a:r>
                <a:rPr lang="en-US" sz="1100" b="1" dirty="0">
                  <a:solidFill>
                    <a:schemeClr val="bg1"/>
                  </a:solidFill>
                  <a:latin typeface="Arial" panose="020B0604020202020204" pitchFamily="34" charset="0"/>
                  <a:cs typeface="Arial" panose="020B0604020202020204" pitchFamily="34" charset="0"/>
                </a:rPr>
                <a:t>НИЙСЛЭЛИЙН ӨМЧИЙН ХАРИЛЦААНЫ ГАЗАР</a:t>
              </a:r>
            </a:p>
          </p:txBody>
        </p:sp>
      </p:grpSp>
      <p:pic>
        <p:nvPicPr>
          <p:cNvPr id="25"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6560" r="27057"/>
          <a:stretch>
            <a:fillRect/>
          </a:stretch>
        </p:blipFill>
        <p:spPr>
          <a:xfrm flipH="1">
            <a:off x="10929649" y="0"/>
            <a:ext cx="2490078" cy="1028700"/>
          </a:xfrm>
          <a:custGeom>
            <a:avLst/>
            <a:gdLst>
              <a:gd name="connsiteX0" fmla="*/ 0 w 2490078"/>
              <a:gd name="connsiteY0" fmla="*/ 0 h 1028700"/>
              <a:gd name="connsiteX1" fmla="*/ 2490078 w 2490078"/>
              <a:gd name="connsiteY1" fmla="*/ 0 h 1028700"/>
              <a:gd name="connsiteX2" fmla="*/ 2490078 w 2490078"/>
              <a:gd name="connsiteY2" fmla="*/ 1028700 h 1028700"/>
              <a:gd name="connsiteX3" fmla="*/ 0 w 2490078"/>
              <a:gd name="connsiteY3" fmla="*/ 1028700 h 1028700"/>
              <a:gd name="connsiteX4" fmla="*/ 0 w 2490078"/>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78" h="1028700">
                <a:moveTo>
                  <a:pt x="0" y="0"/>
                </a:moveTo>
                <a:lnTo>
                  <a:pt x="2490078" y="0"/>
                </a:lnTo>
                <a:lnTo>
                  <a:pt x="2490078" y="1028700"/>
                </a:lnTo>
                <a:lnTo>
                  <a:pt x="0" y="1028700"/>
                </a:lnTo>
                <a:lnTo>
                  <a:pt x="0" y="0"/>
                </a:lnTo>
                <a:close/>
              </a:path>
            </a:pathLst>
          </a:custGeom>
        </p:spPr>
      </p:pic>
      <p:sp>
        <p:nvSpPr>
          <p:cNvPr id="26" name="TextBox 4"/>
          <p:cNvSpPr txBox="1"/>
          <p:nvPr/>
        </p:nvSpPr>
        <p:spPr>
          <a:xfrm>
            <a:off x="11256321" y="2233490"/>
            <a:ext cx="6606861" cy="1846659"/>
          </a:xfrm>
          <a:prstGeom prst="rect">
            <a:avLst/>
          </a:prstGeom>
        </p:spPr>
        <p:txBody>
          <a:bodyPr wrap="square" lIns="0" tIns="0" rIns="0" bIns="0" rtlCol="0" anchor="t">
            <a:spAutoFit/>
          </a:bodyPr>
          <a:lstStyle/>
          <a:p>
            <a:pPr algn="ctr">
              <a:spcBef>
                <a:spcPct val="0"/>
              </a:spcBef>
            </a:pPr>
            <a:r>
              <a:rPr lang="mn-MN" sz="4000" b="1" dirty="0">
                <a:latin typeface="Arial" panose="020B0604020202020204" pitchFamily="34" charset="0"/>
                <a:cs typeface="Arial" panose="020B0604020202020204" pitchFamily="34" charset="0"/>
              </a:rPr>
              <a:t>ӨМЧИЙН МЕНЕЖМЕНТИЙН ХЭЛТЭС</a:t>
            </a:r>
            <a:endParaRPr lang="en-US" sz="4000" b="1" dirty="0">
              <a:latin typeface="Arial" panose="020B0604020202020204" pitchFamily="34" charset="0"/>
              <a:cs typeface="Arial" panose="020B0604020202020204" pitchFamily="34" charset="0"/>
            </a:endParaRPr>
          </a:p>
        </p:txBody>
      </p:sp>
      <p:pic>
        <p:nvPicPr>
          <p:cNvPr id="27"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3891843" y="4375273"/>
            <a:ext cx="1335816" cy="456606"/>
          </a:xfrm>
          <a:prstGeom prst="rect">
            <a:avLst/>
          </a:prstGeom>
        </p:spPr>
      </p:pic>
      <p:sp>
        <p:nvSpPr>
          <p:cNvPr id="31" name="TextBox 8"/>
          <p:cNvSpPr txBox="1"/>
          <p:nvPr/>
        </p:nvSpPr>
        <p:spPr>
          <a:xfrm>
            <a:off x="11734800" y="5127003"/>
            <a:ext cx="5649902" cy="1938992"/>
          </a:xfrm>
          <a:prstGeom prst="rect">
            <a:avLst/>
          </a:prstGeom>
        </p:spPr>
        <p:txBody>
          <a:bodyPr wrap="square" lIns="0" tIns="0" rIns="0" bIns="0" rtlCol="0" anchor="t">
            <a:spAutoFit/>
          </a:bodyPr>
          <a:lstStyle/>
          <a:p>
            <a:pPr lvl="0" algn="just"/>
            <a:r>
              <a:rPr lang="mn-MN" dirty="0">
                <a:latin typeface="Arial" panose="020B0604020202020204" pitchFamily="34" charset="0"/>
                <a:cs typeface="Arial" panose="020B0604020202020204" pitchFamily="34" charset="0"/>
              </a:rPr>
              <a:t>Нийслэл, дүүргийн өмчит үйлдвэрийн газар болон нийслэлийн өмчит, нийслэлийн өмчийн оролцоотой компанийн өмчийн төлөөлөл хэрэгжүүлэх, засаглалыг сайжруулах, үр өгөөжийг нэмэгдүүлэх, нийслэлийн өмчийн ашиглалт, хамгаалалт, захиран зарцуулалтад хяналт тавих, өмч  хувьчлалын ажлыг зохион байгуулах.</a:t>
            </a:r>
          </a:p>
        </p:txBody>
      </p:sp>
      <p:sp>
        <p:nvSpPr>
          <p:cNvPr id="17" name="TextBox 5"/>
          <p:cNvSpPr txBox="1"/>
          <p:nvPr/>
        </p:nvSpPr>
        <p:spPr>
          <a:xfrm>
            <a:off x="653557" y="484307"/>
            <a:ext cx="8032166" cy="349839"/>
          </a:xfrm>
          <a:prstGeom prst="rect">
            <a:avLst/>
          </a:prstGeom>
        </p:spPr>
        <p:txBody>
          <a:bodyPr lIns="0" tIns="0" rIns="0" bIns="0" rtlCol="0" anchor="t">
            <a:spAutoFit/>
          </a:bodyPr>
          <a:lstStyle/>
          <a:p>
            <a:pPr algn="just">
              <a:lnSpc>
                <a:spcPts val="2982"/>
              </a:lnSpc>
              <a:spcBef>
                <a:spcPct val="0"/>
              </a:spcBef>
            </a:pPr>
            <a:r>
              <a:rPr lang="mn-MN" sz="2100" b="1" dirty="0">
                <a:solidFill>
                  <a:srgbClr val="FFFFFF"/>
                </a:solidFill>
                <a:latin typeface="Mogul Arial 2"/>
              </a:rPr>
              <a:t>ҮЙЛ АЖИЛЛАГААНЫ ҮНДСЭН ЧИГ ҮҮРЭГ:</a:t>
            </a:r>
            <a:endParaRPr lang="en-US" sz="2100" b="1" dirty="0">
              <a:solidFill>
                <a:srgbClr val="FFFFFF"/>
              </a:solidFill>
              <a:latin typeface="Mogul Arial 2"/>
            </a:endParaRPr>
          </a:p>
        </p:txBody>
      </p:sp>
      <p:sp>
        <p:nvSpPr>
          <p:cNvPr id="28" name="TextBox 5"/>
          <p:cNvSpPr txBox="1"/>
          <p:nvPr/>
        </p:nvSpPr>
        <p:spPr>
          <a:xfrm>
            <a:off x="653557" y="1184578"/>
            <a:ext cx="9498084" cy="8833187"/>
          </a:xfrm>
          <a:prstGeom prst="rect">
            <a:avLst/>
          </a:prstGeom>
        </p:spPr>
        <p:txBody>
          <a:bodyPr wrap="square" lIns="0" tIns="0" rIns="0" bIns="0" rtlCol="0" anchor="t">
            <a:spAutoFit/>
          </a:bodyPr>
          <a:lstStyle/>
          <a:p>
            <a:pPr algn="just">
              <a:spcBef>
                <a:spcPct val="0"/>
              </a:spcBef>
            </a:pPr>
            <a:r>
              <a:rPr lang="mn-MN" sz="1400" dirty="0">
                <a:solidFill>
                  <a:srgbClr val="FFFFFF"/>
                </a:solidFill>
                <a:latin typeface="Arial" panose="020B0604020202020204" pitchFamily="34" charset="0"/>
                <a:cs typeface="Arial" panose="020B0604020202020204" pitchFamily="34" charset="0"/>
              </a:rPr>
              <a:t>Нийслэл, дүүргийн өмчит үйлдвэрийн газар болон нийслэлийн өмчит, нийслэлийн өмчийн оролцоотой компанийн хувьд дараах чиг үүргийг хэрэгжүүлнэ. Үүнд:</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өмчит аж ахуйн тооцоотой  үйлдвэрийн газруудын зорилтот түвшинг батлуулах, захиралтай контракт байгуулах, гэрээний биелэлт дүгнэх, балансын шинжилгээ хийх;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өмчит үйлдвэрийн газрын дүрэм, бүтэц, орон тооны дээд хязгаарыг судлан боловсруулах, шийдвэр гаргуулах;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өмчит болон нийслэлийн өмчийн оролцоотой хуулийн этгээдийн Төлөөлөн удирдах зөвлөл, Удирдад ажиллах төлөөлөгчийг томилох, чөлөөлөх асуудлаар шийдвэр гаргуулах, нийслэлийн өмчийн төлөөлөл хэрэгжүүлэх ажлыг зохион байгуулах;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өмчийн хуулийн этгээдээс дагаж мөрдөх төлөвлөлт, ашиг орлогын хуваарилалт, цалин хөлс, нормативын талаар эрх бүхий байгууллагын санал дүгнэлтийг авч холбогдох хэлтэстэй хамтран санал боловсруулах;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өмчит болон өмчийн оролцоотой хуулийн этгээдийг шинээр байгуулах, өөрчлөн зохион байгуулах, хамтарсан аж ахуйн нэгж байгуулах, татан буулгах санал боловсруулан холбогдох шийдвэр гаргуулах, хэрэгжилтийг ханган ажиллах;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өмчийн үр ашгийг дээшлүүлэх, ашигт ажиллагааны түвшинг нэмэгдүүлэх талаар нэгдсэн бодлого гаргах, хэрэгжилтийг ханган ажиллах;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Ногдол ашгийн орлогыг төсөвт төвлөрүүлэх;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өмчийг эзэмшүүлэх гэрээ байгуулах; дүгнэх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Үндсэн хөрөнгө худалдан авах зөвшөөрөл олгох;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Ашиглалтын шаардлага хангахгүй болсон үндсэн хөрөнгийг данснаас хасах асуудлыг хянаж  журмын дагуу шийдвэрлүүлэх;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Балансаас балансад шилжүүлэх хөрөнгийн асуудлыг судлан шийдвэр гаруулах;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Нийтийн эзэмшлийн эд хөрөнгөөс нийслэлийн өмчид үнэ төлбөргүй шилжүүлэн өгөх хүсэлт ирүүлсэн иргэн, хуулийн этгээдийн хүсэлтийг судлан холбогдох эрх бүхий этгээдүүдээр хэлэлцүүлэх, шийдвэрийн хэрэгжилтийг хангах ажлыг зохион байгуулах, хүлээлгэн өгөх; </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өмчийн эд хөрөнгийн тооллого, дахин үнэлгээг зохион байгуулах, нэгтгэх;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Жилийн эцсийн санхүүгийн тайланг хүлээн авч, нэгтгэх үндсэн хөрөнгийн тодруулгыг шалган тулгалт хийх, мэдээллийн системд шаардлагатай өөрчлөлтийг хийлгэх;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Төсвийн хөрөнгө оруулалт, төсөл хөтөлбөр, зээл, буцалтгүй тусламжаар бий болсон эд хөрөнгийг эзэмшигч байгууллагын данс бүртгэлд тусгах;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өмчөөс хувьчлах эд хөрөнгийн жагсаалт, хувьчлалын арга хэлбэрийн талаар холбогдох газруудаас санал авч, төсөл боловсруулж батлуулах;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Нийгмийн салбарын байгууллагуудын менежментийн болон удирдлагын гэрээний биелэлтэд хяналт тавих, дүгнэлт гаргах ажлыг зохион байгуулах, холбогдох шийдвэрийг хэрэгжүүлэх;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Менежментийн үр дүнг харгалзан хувьчлан авах этгээдийг сонгон шалгаруулах журам, гэрээний үлгэрчилсэн төслийг холбогдох газруудтай хамтран боловсруулах, батлуулах, сонгон шалгаруулах ажиллагааг зохион байгуулах, гэрээ байгуулах;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Нийслэлийн Өмч хувьчлах комиссын хурлыг зохион байгуулах, шийдвэрийг хэрэгжүүлэх;</a:t>
            </a:r>
          </a:p>
          <a:p>
            <a:pPr marL="285750" indent="-285750" algn="just">
              <a:spcBef>
                <a:spcPct val="0"/>
              </a:spcBef>
              <a:buFont typeface="Arial" panose="020B0604020202020204" pitchFamily="34" charset="0"/>
              <a:buChar char="•"/>
            </a:pPr>
            <a:r>
              <a:rPr lang="mn-MN" sz="1400" dirty="0">
                <a:solidFill>
                  <a:srgbClr val="FFFFFF"/>
                </a:solidFill>
                <a:latin typeface="Arial" panose="020B0604020202020204" pitchFamily="34" charset="0"/>
                <a:cs typeface="Arial" panose="020B0604020202020204" pitchFamily="34" charset="0"/>
              </a:rPr>
              <a:t>Нээлттэй дуудлагын худалдааг хууль, журмын дагуу зохион байгуулж явуулах, орлогыг нийслэлийн төсөвт төвлөрүүлэх;</a:t>
            </a:r>
          </a:p>
        </p:txBody>
      </p:sp>
    </p:spTree>
    <p:extLst>
      <p:ext uri="{BB962C8B-B14F-4D97-AF65-F5344CB8AC3E}">
        <p14:creationId xmlns:p14="http://schemas.microsoft.com/office/powerpoint/2010/main" val="1061666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4653</TotalTime>
  <Words>4949</Words>
  <Application>Microsoft Office PowerPoint</Application>
  <PresentationFormat>Custom</PresentationFormat>
  <Paragraphs>656</Paragraphs>
  <Slides>29</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Calibri</vt:lpstr>
      <vt:lpstr>Clear Sans Regular</vt:lpstr>
      <vt:lpstr>Mogul Arial 2</vt:lpstr>
      <vt:lpstr>Arial</vt:lpstr>
      <vt:lpstr>Bahnschrift SemiBold SemiConden</vt:lpstr>
      <vt:lpstr>Wingdings</vt:lpstr>
      <vt:lpstr>Calibri Light</vt:lpstr>
      <vt:lpstr>Mogul Arial 1</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НИЙСЛЭЛИЙН ӨМЧИЙН ХАРИЛЦААНЫ ГАЗАР</dc:title>
  <dc:creator>Khulan</dc:creator>
  <cp:lastModifiedBy>IT</cp:lastModifiedBy>
  <cp:revision>666</cp:revision>
  <cp:lastPrinted>2022-04-04T06:40:51Z</cp:lastPrinted>
  <dcterms:created xsi:type="dcterms:W3CDTF">2006-08-16T00:00:00Z</dcterms:created>
  <dcterms:modified xsi:type="dcterms:W3CDTF">2022-12-09T07:48:45Z</dcterms:modified>
  <dc:identifier>DAE7xl1KqbQ</dc:identifier>
</cp:coreProperties>
</file>